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295" r:id="rId3"/>
    <p:sldId id="296" r:id="rId4"/>
    <p:sldId id="297" r:id="rId5"/>
    <p:sldId id="298" r:id="rId6"/>
    <p:sldId id="299" r:id="rId7"/>
    <p:sldId id="300" r:id="rId8"/>
    <p:sldId id="301" r:id="rId9"/>
    <p:sldId id="30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1687189"/>
            <a:ext cx="10515600" cy="3611641"/>
          </a:xfrm>
        </p:spPr>
        <p:txBody>
          <a:bodyPr>
            <a:noAutofit/>
          </a:bodyPr>
          <a:lstStyle/>
          <a:p>
            <a:pPr algn="ctr"/>
            <a:r>
              <a:rPr lang="ar-IQ" sz="9600" smtClean="0">
                <a:solidFill>
                  <a:srgbClr val="FF0000"/>
                </a:solidFill>
              </a:rPr>
              <a:t>المحاضرة </a:t>
            </a:r>
            <a:r>
              <a:rPr lang="ar-IQ" sz="9600" smtClean="0">
                <a:solidFill>
                  <a:srgbClr val="FF0000"/>
                </a:solidFill>
              </a:rPr>
              <a:t>السادسة</a:t>
            </a:r>
            <a:r>
              <a:rPr lang="ar-IQ" sz="9600" dirty="0" smtClean="0">
                <a:solidFill>
                  <a:srgbClr val="FF0000"/>
                </a:solidFill>
              </a:rPr>
              <a:t/>
            </a:r>
            <a:br>
              <a:rPr lang="ar-IQ" sz="9600" dirty="0" smtClean="0">
                <a:solidFill>
                  <a:srgbClr val="FF0000"/>
                </a:solidFill>
              </a:rPr>
            </a:br>
            <a:r>
              <a:rPr lang="ar-IQ" sz="9600" dirty="0" smtClean="0">
                <a:solidFill>
                  <a:srgbClr val="FF0000"/>
                </a:solidFill>
              </a:rPr>
              <a:t>الفصل الثاني</a:t>
            </a:r>
            <a:br>
              <a:rPr lang="ar-IQ" sz="9600" dirty="0" smtClean="0">
                <a:solidFill>
                  <a:srgbClr val="FF0000"/>
                </a:solidFill>
              </a:rPr>
            </a:br>
            <a:r>
              <a:rPr lang="ar-IQ" sz="9600" dirty="0" smtClean="0">
                <a:solidFill>
                  <a:srgbClr val="FF0000"/>
                </a:solidFill>
              </a:rPr>
              <a:t>آثار التلوث</a:t>
            </a:r>
            <a:endParaRPr lang="en-US" sz="9600" dirty="0">
              <a:solidFill>
                <a:srgbClr val="FF0000"/>
              </a:solidFill>
            </a:endParaRPr>
          </a:p>
        </p:txBody>
      </p:sp>
    </p:spTree>
    <p:extLst>
      <p:ext uri="{BB962C8B-B14F-4D97-AF65-F5344CB8AC3E}">
        <p14:creationId xmlns:p14="http://schemas.microsoft.com/office/powerpoint/2010/main" val="54430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32" y="445477"/>
            <a:ext cx="10796705" cy="6154615"/>
          </a:xfrm>
        </p:spPr>
        <p:txBody>
          <a:bodyPr>
            <a:normAutofit/>
          </a:bodyPr>
          <a:lstStyle/>
          <a:p>
            <a:pPr algn="r" rtl="1">
              <a:lnSpc>
                <a:spcPct val="113000"/>
              </a:lnSpc>
              <a:spcAft>
                <a:spcPts val="0"/>
              </a:spcAft>
            </a:pPr>
            <a:r>
              <a:rPr lang="ar-SA" sz="2000" b="1" dirty="0" smtClean="0">
                <a:solidFill>
                  <a:srgbClr val="002060"/>
                </a:solidFill>
                <a:latin typeface="Times New Roman"/>
                <a:ea typeface="Times New Roman"/>
              </a:rPr>
              <a:t>ثانيا</a:t>
            </a:r>
            <a:r>
              <a:rPr lang="ar-SA" sz="2000" b="1" dirty="0">
                <a:solidFill>
                  <a:srgbClr val="002060"/>
                </a:solidFill>
                <a:latin typeface="Times New Roman"/>
                <a:ea typeface="Times New Roman"/>
              </a:rPr>
              <a:t>"</a:t>
            </a:r>
            <a:r>
              <a:rPr lang="en-GB" sz="2000" b="1" dirty="0">
                <a:solidFill>
                  <a:srgbClr val="002060"/>
                </a:solidFill>
                <a:latin typeface="Times New Roman"/>
                <a:ea typeface="Times New Roman"/>
                <a:cs typeface="Times New Roman"/>
              </a:rPr>
              <a:t> :</a:t>
            </a:r>
            <a:r>
              <a:rPr lang="ar-SA" sz="2000" b="1" dirty="0">
                <a:solidFill>
                  <a:srgbClr val="002060"/>
                </a:solidFill>
                <a:latin typeface="Times New Roman"/>
                <a:ea typeface="Times New Roman"/>
              </a:rPr>
              <a:t>تركيبها الكيميائي </a:t>
            </a:r>
            <a:r>
              <a:rPr lang="en-GB" sz="2000" b="1" dirty="0">
                <a:solidFill>
                  <a:srgbClr val="002060"/>
                </a:solidFill>
                <a:latin typeface="Times New Roman"/>
                <a:ea typeface="Times New Roman"/>
                <a:cs typeface="Times New Roman"/>
              </a:rPr>
              <a:t>:</a:t>
            </a:r>
            <a:r>
              <a:rPr lang="ar-SA" sz="2000" dirty="0">
                <a:solidFill>
                  <a:srgbClr val="002060"/>
                </a:solidFill>
                <a:latin typeface="Times New Roman"/>
                <a:ea typeface="Times New Roman"/>
              </a:rPr>
              <a:t>يمكن تقسيمها الى نوعين رئيسيين:-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b="1" dirty="0">
                <a:solidFill>
                  <a:srgbClr val="002060"/>
                </a:solidFill>
                <a:latin typeface="Times New Roman"/>
                <a:ea typeface="Times New Roman"/>
              </a:rPr>
              <a:t>(1) مواد عضوية</a:t>
            </a:r>
            <a:r>
              <a:rPr lang="en-GB" sz="2000" b="1"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تشمل تلك المواد التي تكون غنية بالكلور مثل المبيدات الحشرات </a:t>
            </a:r>
            <a:r>
              <a:rPr lang="ar-SA" sz="2000" dirty="0" err="1">
                <a:solidFill>
                  <a:srgbClr val="002060"/>
                </a:solidFill>
                <a:latin typeface="Times New Roman"/>
                <a:ea typeface="Times New Roman"/>
              </a:rPr>
              <a:t>كالكلوردين</a:t>
            </a:r>
            <a:r>
              <a:rPr lang="ar-SA" sz="2000" dirty="0">
                <a:solidFill>
                  <a:srgbClr val="002060"/>
                </a:solidFill>
                <a:latin typeface="Times New Roman"/>
                <a:ea typeface="Times New Roman"/>
              </a:rPr>
              <a:t> والالدين ودي دي تي</a:t>
            </a:r>
            <a:r>
              <a:rPr lang="en-GB" sz="2000" dirty="0">
                <a:solidFill>
                  <a:srgbClr val="002060"/>
                </a:solidFill>
                <a:latin typeface="Times New Roman"/>
                <a:ea typeface="Times New Roman"/>
                <a:cs typeface="Times New Roman"/>
              </a:rPr>
              <a:t> (DDT) </a:t>
            </a:r>
            <a:r>
              <a:rPr lang="ar-IQ" sz="2000" dirty="0">
                <a:solidFill>
                  <a:srgbClr val="002060"/>
                </a:solidFill>
                <a:latin typeface="Times New Roman"/>
                <a:ea typeface="Times New Roman"/>
              </a:rPr>
              <a:t>.</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dirty="0">
                <a:solidFill>
                  <a:srgbClr val="002060"/>
                </a:solidFill>
                <a:latin typeface="Times New Roman"/>
                <a:ea typeface="Times New Roman"/>
              </a:rPr>
              <a:t>كما ان هناك مواد عضوية غنية بالفسفور تسمى </a:t>
            </a:r>
            <a:r>
              <a:rPr lang="ar-IQ" sz="2000" dirty="0">
                <a:solidFill>
                  <a:srgbClr val="002060"/>
                </a:solidFill>
                <a:latin typeface="Times New Roman"/>
                <a:ea typeface="Times New Roman"/>
              </a:rPr>
              <a:t>مجموعة المبيدات الفسفورية </a:t>
            </a:r>
            <a:r>
              <a:rPr lang="ar-SA" sz="2000" dirty="0">
                <a:solidFill>
                  <a:srgbClr val="002060"/>
                </a:solidFill>
                <a:latin typeface="Times New Roman"/>
                <a:ea typeface="Times New Roman"/>
              </a:rPr>
              <a:t>مثل </a:t>
            </a:r>
            <a:r>
              <a:rPr lang="ar-SA" sz="2000" dirty="0" err="1">
                <a:solidFill>
                  <a:srgbClr val="002060"/>
                </a:solidFill>
                <a:latin typeface="Times New Roman"/>
                <a:ea typeface="Times New Roman"/>
              </a:rPr>
              <a:t>البراثيوم</a:t>
            </a:r>
            <a:r>
              <a:rPr lang="ar-SA" sz="2000" dirty="0">
                <a:solidFill>
                  <a:srgbClr val="002060"/>
                </a:solidFill>
                <a:latin typeface="Times New Roman"/>
                <a:ea typeface="Times New Roman"/>
              </a:rPr>
              <a:t>  </a:t>
            </a:r>
            <a:r>
              <a:rPr lang="ar-SA" sz="2000" dirty="0" smtClean="0">
                <a:solidFill>
                  <a:srgbClr val="002060"/>
                </a:solidFill>
                <a:latin typeface="Times New Roman"/>
                <a:ea typeface="Times New Roman"/>
              </a:rPr>
              <a:t>(</a:t>
            </a:r>
            <a:r>
              <a:rPr lang="en-GB" sz="2000" dirty="0" smtClean="0">
                <a:solidFill>
                  <a:srgbClr val="002060"/>
                </a:solidFill>
                <a:latin typeface="Times New Roman"/>
                <a:ea typeface="Times New Roman"/>
                <a:cs typeface="Times New Roman"/>
              </a:rPr>
              <a:t> </a:t>
            </a:r>
            <a:r>
              <a:rPr lang="en-GB" sz="2000" dirty="0">
                <a:solidFill>
                  <a:srgbClr val="002060"/>
                </a:solidFill>
                <a:latin typeface="Times New Roman"/>
                <a:ea typeface="Times New Roman"/>
                <a:cs typeface="Times New Roman"/>
              </a:rPr>
              <a:t>(Parathion</a:t>
            </a:r>
            <a:r>
              <a:rPr lang="ar-SA" sz="2000" dirty="0" err="1">
                <a:solidFill>
                  <a:srgbClr val="002060"/>
                </a:solidFill>
                <a:latin typeface="Times New Roman"/>
                <a:ea typeface="Times New Roman"/>
              </a:rPr>
              <a:t>والملاثيون</a:t>
            </a:r>
            <a:r>
              <a:rPr lang="ar-SA" sz="2000" dirty="0">
                <a:solidFill>
                  <a:srgbClr val="002060"/>
                </a:solidFill>
                <a:latin typeface="Times New Roman"/>
                <a:ea typeface="Times New Roman"/>
              </a:rPr>
              <a:t>(</a:t>
            </a:r>
            <a:r>
              <a:rPr lang="en-GB" sz="2000" dirty="0" err="1">
                <a:solidFill>
                  <a:srgbClr val="002060"/>
                </a:solidFill>
                <a:latin typeface="Times New Roman"/>
                <a:ea typeface="Times New Roman"/>
                <a:cs typeface="Times New Roman"/>
              </a:rPr>
              <a:t>Malathion</a:t>
            </a:r>
            <a:r>
              <a:rPr lang="ar-SA" sz="2000" dirty="0">
                <a:solidFill>
                  <a:srgbClr val="002060"/>
                </a:solidFill>
                <a:latin typeface="Times New Roman"/>
                <a:ea typeface="Times New Roman"/>
              </a:rPr>
              <a:t>) </a:t>
            </a:r>
            <a:r>
              <a:rPr lang="ar-IQ" sz="2000" dirty="0" err="1">
                <a:solidFill>
                  <a:srgbClr val="002060"/>
                </a:solidFill>
                <a:latin typeface="Times New Roman"/>
                <a:ea typeface="Times New Roman"/>
              </a:rPr>
              <a:t>وديبتيركس</a:t>
            </a:r>
            <a:r>
              <a:rPr lang="en-GB" sz="2000" dirty="0" err="1">
                <a:solidFill>
                  <a:srgbClr val="002060"/>
                </a:solidFill>
                <a:latin typeface="Times New Roman"/>
                <a:ea typeface="Times New Roman"/>
                <a:cs typeface="Times New Roman"/>
              </a:rPr>
              <a:t>Dipterex</a:t>
            </a:r>
            <a:r>
              <a:rPr lang="en-GB" sz="2000" dirty="0">
                <a:solidFill>
                  <a:srgbClr val="002060"/>
                </a:solidFill>
                <a:latin typeface="Times New Roman"/>
                <a:ea typeface="Times New Roman"/>
                <a:cs typeface="Times New Roman"/>
              </a:rPr>
              <a:t>)  (</a:t>
            </a:r>
            <a:r>
              <a:rPr lang="ar-IQ" sz="2000" dirty="0">
                <a:solidFill>
                  <a:srgbClr val="002060"/>
                </a:solidFill>
                <a:latin typeface="Times New Roman"/>
                <a:ea typeface="Times New Roman"/>
              </a:rPr>
              <a:t>وهذه المركبات</a:t>
            </a:r>
            <a:r>
              <a:rPr lang="ar-SA" sz="2000" dirty="0">
                <a:solidFill>
                  <a:srgbClr val="002060"/>
                </a:solidFill>
                <a:latin typeface="Times New Roman"/>
                <a:ea typeface="Times New Roman"/>
              </a:rPr>
              <a:t> تستعمل </a:t>
            </a:r>
            <a:r>
              <a:rPr lang="ar-SA" sz="2000" dirty="0" smtClean="0">
                <a:solidFill>
                  <a:srgbClr val="002060"/>
                </a:solidFill>
                <a:latin typeface="Times New Roman"/>
                <a:ea typeface="Times New Roman"/>
              </a:rPr>
              <a:t>لإبادة </a:t>
            </a:r>
            <a:r>
              <a:rPr lang="ar-SA" sz="2000" dirty="0">
                <a:solidFill>
                  <a:srgbClr val="002060"/>
                </a:solidFill>
                <a:latin typeface="Times New Roman"/>
                <a:ea typeface="Times New Roman"/>
              </a:rPr>
              <a:t>الآفات </a:t>
            </a:r>
            <a:r>
              <a:rPr lang="ar-IQ" sz="2000" dirty="0">
                <a:solidFill>
                  <a:srgbClr val="002060"/>
                </a:solidFill>
                <a:latin typeface="Times New Roman"/>
                <a:ea typeface="Times New Roman"/>
              </a:rPr>
              <a:t>الزراعية </a:t>
            </a:r>
            <a:r>
              <a:rPr lang="ar-IQ" sz="2000" dirty="0" smtClean="0">
                <a:solidFill>
                  <a:srgbClr val="002060"/>
                </a:solidFill>
                <a:latin typeface="Times New Roman"/>
                <a:ea typeface="Times New Roman"/>
              </a:rPr>
              <a:t>والأعشاب </a:t>
            </a:r>
            <a:r>
              <a:rPr lang="ar-IQ" sz="2000" dirty="0">
                <a:solidFill>
                  <a:srgbClr val="002060"/>
                </a:solidFill>
                <a:latin typeface="Times New Roman"/>
                <a:ea typeface="Times New Roman"/>
              </a:rPr>
              <a:t>الضارة </a:t>
            </a:r>
            <a:r>
              <a:rPr lang="ar-IQ" sz="2000" dirty="0" smtClean="0">
                <a:solidFill>
                  <a:srgbClr val="002060"/>
                </a:solidFill>
                <a:latin typeface="Times New Roman"/>
                <a:ea typeface="Times New Roman"/>
              </a:rPr>
              <a:t>ولإبادة </a:t>
            </a:r>
            <a:r>
              <a:rPr lang="ar-IQ" sz="2000" dirty="0">
                <a:solidFill>
                  <a:srgbClr val="002060"/>
                </a:solidFill>
                <a:latin typeface="Times New Roman"/>
                <a:ea typeface="Times New Roman"/>
              </a:rPr>
              <a:t>الحشرات التي تؤذي الانسان وتستعمل أيضاً للقضاء على القوارض والديدان الضارة المنزلية، اغلب مركباتها سائلة </a:t>
            </a:r>
            <a:r>
              <a:rPr lang="ar-IQ" sz="2000" dirty="0" smtClean="0">
                <a:solidFill>
                  <a:srgbClr val="002060"/>
                </a:solidFill>
                <a:latin typeface="Times New Roman"/>
                <a:ea typeface="Times New Roman"/>
              </a:rPr>
              <a:t>أو زيتية </a:t>
            </a:r>
            <a:r>
              <a:rPr lang="ar-IQ" sz="2000" dirty="0">
                <a:solidFill>
                  <a:srgbClr val="002060"/>
                </a:solidFill>
                <a:latin typeface="Times New Roman"/>
                <a:ea typeface="Times New Roman"/>
              </a:rPr>
              <a:t>القوام قاتمة اللون تميل الى الاسوداد لها رائحة </a:t>
            </a:r>
            <a:r>
              <a:rPr lang="ar-IQ" sz="2000" dirty="0" err="1">
                <a:solidFill>
                  <a:srgbClr val="002060"/>
                </a:solidFill>
                <a:latin typeface="Times New Roman"/>
                <a:ea typeface="Times New Roman"/>
              </a:rPr>
              <a:t>نفاذةوكريهة</a:t>
            </a:r>
            <a:r>
              <a:rPr lang="ar-IQ" sz="2000" dirty="0">
                <a:solidFill>
                  <a:srgbClr val="002060"/>
                </a:solidFill>
                <a:latin typeface="Times New Roman"/>
                <a:ea typeface="Times New Roman"/>
              </a:rPr>
              <a:t> تذب في المذيبات العضوية، لكنها قابلة للذوبان في الماء ، </a:t>
            </a:r>
            <a:r>
              <a:rPr lang="ar-IQ" sz="2000" dirty="0" smtClean="0">
                <a:solidFill>
                  <a:srgbClr val="002060"/>
                </a:solidFill>
                <a:latin typeface="Times New Roman"/>
                <a:ea typeface="Times New Roman"/>
              </a:rPr>
              <a:t>التأثير </a:t>
            </a:r>
            <a:r>
              <a:rPr lang="ar-IQ" sz="2000" dirty="0">
                <a:solidFill>
                  <a:srgbClr val="002060"/>
                </a:solidFill>
                <a:latin typeface="Times New Roman"/>
                <a:ea typeface="Times New Roman"/>
              </a:rPr>
              <a:t>السمي لها شديدة المية وخطورتها تكمن في تأثيرها على أنزيم </a:t>
            </a:r>
            <a:r>
              <a:rPr lang="ar-IQ" sz="2000" dirty="0" err="1">
                <a:solidFill>
                  <a:srgbClr val="002060"/>
                </a:solidFill>
                <a:latin typeface="Times New Roman"/>
                <a:ea typeface="Times New Roman"/>
              </a:rPr>
              <a:t>الكولينستيراز</a:t>
            </a:r>
            <a:r>
              <a:rPr lang="en-GB" sz="2000" dirty="0">
                <a:solidFill>
                  <a:srgbClr val="002060"/>
                </a:solidFill>
                <a:latin typeface="Times New Roman"/>
                <a:ea typeface="Times New Roman"/>
                <a:cs typeface="Times New Roman"/>
              </a:rPr>
              <a:t>(Cholinesterase) </a:t>
            </a:r>
            <a:r>
              <a:rPr lang="ar-IQ" sz="2000" dirty="0">
                <a:solidFill>
                  <a:srgbClr val="002060"/>
                </a:solidFill>
                <a:latin typeface="Times New Roman"/>
                <a:ea typeface="Times New Roman"/>
              </a:rPr>
              <a:t> والموجودة في الجسم وتثبيط عملها ، هذا التثبيط تزداد نسبته باستمرار التعرض لهذه المبيدات.</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dirty="0">
                <a:solidFill>
                  <a:srgbClr val="002060"/>
                </a:solidFill>
                <a:latin typeface="Times New Roman"/>
                <a:ea typeface="Times New Roman"/>
              </a:rPr>
              <a:t>وهناك مواد غنية بالمعادن</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والنيكوتين مثل التبغ الذي يستخدم في السكائر.</a:t>
            </a:r>
            <a:r>
              <a:rPr lang="ar-IQ" sz="2000" dirty="0">
                <a:solidFill>
                  <a:srgbClr val="002060"/>
                </a:solidFill>
                <a:latin typeface="Times New Roman"/>
                <a:ea typeface="Times New Roman"/>
              </a:rPr>
              <a:t>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b="1" dirty="0">
                <a:solidFill>
                  <a:srgbClr val="002060"/>
                </a:solidFill>
                <a:latin typeface="Times New Roman"/>
                <a:ea typeface="Times New Roman"/>
              </a:rPr>
              <a:t>(2)المواد الغير عضوية </a:t>
            </a:r>
            <a:r>
              <a:rPr lang="en-GB" sz="2000" b="1" dirty="0">
                <a:solidFill>
                  <a:srgbClr val="002060"/>
                </a:solidFill>
                <a:latin typeface="Times New Roman"/>
                <a:ea typeface="Times New Roman"/>
                <a:cs typeface="Times New Roman"/>
              </a:rPr>
              <a:t>:</a:t>
            </a:r>
            <a:r>
              <a:rPr lang="ar-SA" sz="2000" dirty="0">
                <a:solidFill>
                  <a:srgbClr val="002060"/>
                </a:solidFill>
                <a:latin typeface="Times New Roman"/>
                <a:ea typeface="Times New Roman"/>
              </a:rPr>
              <a:t>قد تكون على هيئة ايونات موجبة مثل الزنك </a:t>
            </a:r>
            <a:r>
              <a:rPr lang="en-GB" sz="2000" dirty="0">
                <a:solidFill>
                  <a:srgbClr val="002060"/>
                </a:solidFill>
                <a:latin typeface="Times New Roman"/>
                <a:ea typeface="Times New Roman"/>
                <a:cs typeface="Times New Roman"/>
              </a:rPr>
              <a:t>(Zn</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 </a:t>
            </a:r>
            <a:r>
              <a:rPr lang="ar-SA" sz="2000" dirty="0">
                <a:solidFill>
                  <a:srgbClr val="002060"/>
                </a:solidFill>
                <a:latin typeface="Times New Roman"/>
                <a:ea typeface="Times New Roman"/>
              </a:rPr>
              <a:t>والنحاس</a:t>
            </a:r>
            <a:r>
              <a:rPr lang="en-GB" sz="2000" dirty="0">
                <a:solidFill>
                  <a:srgbClr val="002060"/>
                </a:solidFill>
                <a:latin typeface="Times New Roman"/>
                <a:ea typeface="Times New Roman"/>
                <a:cs typeface="Times New Roman"/>
              </a:rPr>
              <a:t> (Cu</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 </a:t>
            </a:r>
            <a:r>
              <a:rPr lang="ar-SA" sz="2000" dirty="0">
                <a:solidFill>
                  <a:srgbClr val="002060"/>
                </a:solidFill>
                <a:latin typeface="Times New Roman"/>
                <a:ea typeface="Times New Roman"/>
              </a:rPr>
              <a:t>والحديد</a:t>
            </a:r>
            <a:r>
              <a:rPr lang="en-GB" sz="2000" dirty="0">
                <a:solidFill>
                  <a:srgbClr val="002060"/>
                </a:solidFill>
                <a:latin typeface="Times New Roman"/>
                <a:ea typeface="Times New Roman"/>
                <a:cs typeface="Times New Roman"/>
              </a:rPr>
              <a:t>(Fe</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 أو ايونات مثل النترات </a:t>
            </a:r>
            <a:r>
              <a:rPr lang="en-GB" sz="2000" dirty="0">
                <a:solidFill>
                  <a:srgbClr val="002060"/>
                </a:solidFill>
                <a:latin typeface="Times New Roman"/>
                <a:ea typeface="Times New Roman"/>
                <a:cs typeface="Times New Roman"/>
              </a:rPr>
              <a:t>( No</a:t>
            </a:r>
            <a:r>
              <a:rPr lang="en-GB" sz="2000" baseline="30000" dirty="0">
                <a:solidFill>
                  <a:srgbClr val="002060"/>
                </a:solidFill>
                <a:latin typeface="Times New Roman"/>
                <a:ea typeface="Times New Roman"/>
                <a:cs typeface="Times New Roman"/>
              </a:rPr>
              <a:t>-</a:t>
            </a:r>
            <a:r>
              <a:rPr lang="en-GB" sz="2000" baseline="-25000" dirty="0">
                <a:solidFill>
                  <a:srgbClr val="002060"/>
                </a:solidFill>
                <a:latin typeface="Times New Roman"/>
                <a:ea typeface="Times New Roman"/>
                <a:cs typeface="Times New Roman"/>
              </a:rPr>
              <a:t>3</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والفوسفات</a:t>
            </a:r>
            <a:r>
              <a:rPr lang="en-GB" sz="2000" dirty="0">
                <a:solidFill>
                  <a:srgbClr val="002060"/>
                </a:solidFill>
                <a:latin typeface="Times New Roman"/>
                <a:ea typeface="Times New Roman"/>
                <a:cs typeface="Times New Roman"/>
              </a:rPr>
              <a:t> (PO</a:t>
            </a:r>
            <a:r>
              <a:rPr lang="en-GB" sz="2000" baseline="-25000" dirty="0">
                <a:solidFill>
                  <a:srgbClr val="002060"/>
                </a:solidFill>
                <a:latin typeface="Times New Roman"/>
                <a:ea typeface="Times New Roman"/>
                <a:cs typeface="Times New Roman"/>
              </a:rPr>
              <a:t>4</a:t>
            </a:r>
            <a:r>
              <a:rPr lang="en-GB" sz="2000" baseline="30000"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 </a:t>
            </a:r>
            <a:r>
              <a:rPr lang="ar-SA" sz="2000" dirty="0">
                <a:solidFill>
                  <a:srgbClr val="002060"/>
                </a:solidFill>
                <a:latin typeface="Times New Roman"/>
                <a:ea typeface="Times New Roman"/>
              </a:rPr>
              <a:t>وتكون غير ايونية مثل المعادن الثقيلة كالزئبق والرصاص والكادميوم والزرنيخ .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ar-SA" sz="2000" b="1" dirty="0">
                <a:solidFill>
                  <a:srgbClr val="002060"/>
                </a:solidFill>
                <a:latin typeface="Times New Roman"/>
                <a:ea typeface="Times New Roman"/>
              </a:rPr>
              <a:t>ثالثا</a:t>
            </a:r>
            <a:r>
              <a:rPr lang="en-GB" sz="2000" b="1" dirty="0">
                <a:solidFill>
                  <a:srgbClr val="002060"/>
                </a:solidFill>
                <a:latin typeface="Times New Roman"/>
                <a:ea typeface="Times New Roman"/>
                <a:cs typeface="Times New Roman"/>
              </a:rPr>
              <a:t> :</a:t>
            </a:r>
            <a:r>
              <a:rPr lang="ar-SA" sz="2000" b="1" dirty="0">
                <a:solidFill>
                  <a:srgbClr val="002060"/>
                </a:solidFill>
                <a:latin typeface="Times New Roman"/>
                <a:ea typeface="Times New Roman"/>
              </a:rPr>
              <a:t>درجة تحللها</a:t>
            </a:r>
            <a:r>
              <a:rPr lang="ar-SA" sz="2000" dirty="0">
                <a:solidFill>
                  <a:srgbClr val="002060"/>
                </a:solidFill>
                <a:latin typeface="Times New Roman"/>
                <a:ea typeface="Times New Roman"/>
              </a:rPr>
              <a:t> </a:t>
            </a:r>
            <a:r>
              <a:rPr lang="en-GB" sz="2000" b="1" dirty="0">
                <a:solidFill>
                  <a:srgbClr val="002060"/>
                </a:solidFill>
                <a:latin typeface="Times New Roman"/>
                <a:ea typeface="Times New Roman"/>
                <a:cs typeface="Times New Roman"/>
              </a:rPr>
              <a:t>:</a:t>
            </a:r>
            <a:r>
              <a:rPr lang="ar-SA" sz="2000" dirty="0">
                <a:solidFill>
                  <a:srgbClr val="002060"/>
                </a:solidFill>
                <a:latin typeface="Times New Roman"/>
                <a:ea typeface="Times New Roman"/>
              </a:rPr>
              <a:t>وتشمل نوعين هما</a:t>
            </a:r>
            <a:r>
              <a:rPr lang="en-GB" sz="2000" dirty="0">
                <a:solidFill>
                  <a:srgbClr val="002060"/>
                </a:solidFill>
                <a:latin typeface="Times New Roman"/>
                <a:ea typeface="Times New Roman"/>
                <a:cs typeface="Times New Roman"/>
              </a:rPr>
              <a:t>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en-GB" sz="2000" b="1" dirty="0">
                <a:solidFill>
                  <a:srgbClr val="002060"/>
                </a:solidFill>
                <a:latin typeface="Times New Roman"/>
                <a:ea typeface="Times New Roman"/>
                <a:cs typeface="Times New Roman"/>
              </a:rPr>
              <a:t>(1)</a:t>
            </a:r>
            <a:r>
              <a:rPr lang="ar-SA" sz="2000" b="1" dirty="0">
                <a:solidFill>
                  <a:srgbClr val="002060"/>
                </a:solidFill>
                <a:latin typeface="Times New Roman"/>
                <a:ea typeface="Times New Roman"/>
              </a:rPr>
              <a:t>قابلة للتحلل</a:t>
            </a:r>
            <a:r>
              <a:rPr lang="en-GB" sz="2000" b="1" dirty="0">
                <a:solidFill>
                  <a:srgbClr val="002060"/>
                </a:solidFill>
                <a:latin typeface="Times New Roman"/>
                <a:ea typeface="Times New Roman"/>
                <a:cs typeface="Times New Roman"/>
              </a:rPr>
              <a:t>:</a:t>
            </a:r>
            <a:r>
              <a:rPr lang="en-GB" sz="2000" dirty="0">
                <a:solidFill>
                  <a:srgbClr val="002060"/>
                </a:solidFill>
                <a:latin typeface="Times New Roman"/>
                <a:ea typeface="Times New Roman"/>
                <a:cs typeface="Times New Roman"/>
              </a:rPr>
              <a:t>  </a:t>
            </a:r>
            <a:r>
              <a:rPr lang="ar-SA" sz="2000" dirty="0">
                <a:solidFill>
                  <a:srgbClr val="002060"/>
                </a:solidFill>
                <a:latin typeface="Times New Roman"/>
                <a:ea typeface="Times New Roman"/>
              </a:rPr>
              <a:t>وهي المواد التي يمكن تحللها او تكسيرها في البيئة من قبل المحللات مثل البكتريا والفطريات ، وتكون عادة أقل خطورة في تلوث البيئة </a:t>
            </a:r>
            <a:r>
              <a:rPr lang="ar-SA" sz="2000" dirty="0" smtClean="0">
                <a:solidFill>
                  <a:srgbClr val="002060"/>
                </a:solidFill>
                <a:latin typeface="Times New Roman"/>
                <a:ea typeface="Times New Roman"/>
              </a:rPr>
              <a:t>علما </a:t>
            </a:r>
            <a:r>
              <a:rPr lang="ar-SA" sz="2000" dirty="0">
                <a:solidFill>
                  <a:srgbClr val="002060"/>
                </a:solidFill>
                <a:latin typeface="Times New Roman"/>
                <a:ea typeface="Times New Roman"/>
              </a:rPr>
              <a:t>ان تأثيرها السلبي يزول حال تحللها بصورة كاملة من قبل </a:t>
            </a:r>
            <a:r>
              <a:rPr lang="ar-IQ" sz="2000" dirty="0">
                <a:solidFill>
                  <a:srgbClr val="002060"/>
                </a:solidFill>
                <a:latin typeface="Times New Roman"/>
                <a:ea typeface="Times New Roman"/>
              </a:rPr>
              <a:t>الكائنات الدقيقة</a:t>
            </a:r>
            <a:r>
              <a:rPr lang="ar-SA" sz="2000" dirty="0">
                <a:solidFill>
                  <a:srgbClr val="002060"/>
                </a:solidFill>
                <a:latin typeface="Times New Roman"/>
                <a:ea typeface="Times New Roman"/>
              </a:rPr>
              <a:t>.</a:t>
            </a:r>
            <a:r>
              <a:rPr lang="en-GB" sz="2000" dirty="0">
                <a:solidFill>
                  <a:srgbClr val="002060"/>
                </a:solidFill>
                <a:latin typeface="Times New Roman"/>
                <a:ea typeface="Times New Roman"/>
                <a:cs typeface="Times New Roman"/>
              </a:rPr>
              <a:t> </a:t>
            </a:r>
            <a:r>
              <a:rPr lang="en-US" sz="2000" dirty="0">
                <a:solidFill>
                  <a:srgbClr val="002060"/>
                </a:solidFill>
                <a:latin typeface="Times New Roman"/>
                <a:ea typeface="Times New Roman"/>
                <a:cs typeface="Simplified Arabic"/>
              </a:rPr>
              <a:t/>
            </a:r>
            <a:br>
              <a:rPr lang="en-US" sz="2000" dirty="0">
                <a:solidFill>
                  <a:srgbClr val="002060"/>
                </a:solidFill>
                <a:latin typeface="Times New Roman"/>
                <a:ea typeface="Times New Roman"/>
                <a:cs typeface="Simplified Arabic"/>
              </a:rPr>
            </a:br>
            <a:r>
              <a:rPr lang="en-GB" sz="2000" b="1" dirty="0">
                <a:solidFill>
                  <a:srgbClr val="002060"/>
                </a:solidFill>
                <a:latin typeface="Times New Roman"/>
                <a:ea typeface="Times New Roman"/>
              </a:rPr>
              <a:t>(2) </a:t>
            </a:r>
            <a:r>
              <a:rPr lang="ar-SA" sz="2000" b="1" dirty="0">
                <a:solidFill>
                  <a:srgbClr val="002060"/>
                </a:solidFill>
                <a:ea typeface="Times New Roman"/>
              </a:rPr>
              <a:t>غير قابلة </a:t>
            </a:r>
            <a:r>
              <a:rPr lang="ar-IQ" sz="2000" b="1" dirty="0">
                <a:solidFill>
                  <a:srgbClr val="002060"/>
                </a:solidFill>
                <a:ea typeface="Times New Roman"/>
              </a:rPr>
              <a:t>للتحلل</a:t>
            </a:r>
            <a:r>
              <a:rPr lang="en-GB" sz="2000" b="1" dirty="0">
                <a:solidFill>
                  <a:srgbClr val="002060"/>
                </a:solidFill>
                <a:latin typeface="Times New Roman"/>
                <a:ea typeface="Times New Roman"/>
              </a:rPr>
              <a:t>:</a:t>
            </a:r>
            <a:r>
              <a:rPr lang="en-GB" sz="2000" dirty="0">
                <a:solidFill>
                  <a:srgbClr val="002060"/>
                </a:solidFill>
                <a:latin typeface="Times New Roman"/>
                <a:ea typeface="Times New Roman"/>
              </a:rPr>
              <a:t>  </a:t>
            </a:r>
            <a:r>
              <a:rPr lang="ar-SA" sz="2000" dirty="0">
                <a:solidFill>
                  <a:srgbClr val="002060"/>
                </a:solidFill>
                <a:ea typeface="Times New Roman"/>
              </a:rPr>
              <a:t>وهي تشمل مواد كيميائية وصناعية ذات </a:t>
            </a:r>
            <a:r>
              <a:rPr lang="ar-SA" sz="2000" dirty="0" smtClean="0">
                <a:solidFill>
                  <a:srgbClr val="002060"/>
                </a:solidFill>
                <a:ea typeface="Times New Roman"/>
              </a:rPr>
              <a:t>تأثير</a:t>
            </a:r>
            <a:r>
              <a:rPr lang="ar-IQ" sz="2000" dirty="0" smtClean="0">
                <a:solidFill>
                  <a:srgbClr val="002060"/>
                </a:solidFill>
                <a:ea typeface="Times New Roman"/>
              </a:rPr>
              <a:t> </a:t>
            </a:r>
            <a:r>
              <a:rPr lang="ar-SA" sz="2000" dirty="0" smtClean="0">
                <a:solidFill>
                  <a:srgbClr val="002060"/>
                </a:solidFill>
                <a:ea typeface="Times New Roman"/>
              </a:rPr>
              <a:t>تراكمي </a:t>
            </a:r>
            <a:r>
              <a:rPr lang="ar-SA" sz="2000" dirty="0">
                <a:solidFill>
                  <a:srgbClr val="002060"/>
                </a:solidFill>
                <a:ea typeface="Times New Roman"/>
              </a:rPr>
              <a:t>في </a:t>
            </a:r>
            <a:r>
              <a:rPr lang="ar-IQ" sz="2000" dirty="0">
                <a:solidFill>
                  <a:srgbClr val="002060"/>
                </a:solidFill>
                <a:ea typeface="Times New Roman"/>
              </a:rPr>
              <a:t>البيئة</a:t>
            </a:r>
            <a:r>
              <a:rPr lang="ar-SA" sz="2000" dirty="0">
                <a:solidFill>
                  <a:srgbClr val="002060"/>
                </a:solidFill>
                <a:ea typeface="Times New Roman"/>
              </a:rPr>
              <a:t> </a:t>
            </a:r>
            <a:r>
              <a:rPr lang="ar-SA" sz="2000" dirty="0" smtClean="0">
                <a:solidFill>
                  <a:srgbClr val="002060"/>
                </a:solidFill>
                <a:ea typeface="Times New Roman"/>
              </a:rPr>
              <a:t>ولا</a:t>
            </a:r>
            <a:r>
              <a:rPr lang="ar-IQ" sz="2000" dirty="0" smtClean="0">
                <a:solidFill>
                  <a:srgbClr val="002060"/>
                </a:solidFill>
                <a:ea typeface="Times New Roman"/>
              </a:rPr>
              <a:t> </a:t>
            </a:r>
            <a:r>
              <a:rPr lang="ar-SA" sz="2000" dirty="0" smtClean="0">
                <a:solidFill>
                  <a:srgbClr val="002060"/>
                </a:solidFill>
                <a:ea typeface="Times New Roman"/>
              </a:rPr>
              <a:t>يمكن </a:t>
            </a:r>
            <a:r>
              <a:rPr lang="ar-SA" sz="2000" dirty="0">
                <a:solidFill>
                  <a:srgbClr val="002060"/>
                </a:solidFill>
                <a:ea typeface="Times New Roman"/>
              </a:rPr>
              <a:t>تحللها مثل مبيدات الحشرات ومبيدات الفطريات</a:t>
            </a:r>
            <a:r>
              <a:rPr lang="en-GB" sz="2000" dirty="0">
                <a:solidFill>
                  <a:srgbClr val="002060"/>
                </a:solidFill>
                <a:latin typeface="Times New Roman"/>
                <a:ea typeface="Times New Roman"/>
              </a:rPr>
              <a:t>  </a:t>
            </a:r>
            <a:r>
              <a:rPr lang="ar-SA" sz="2000" dirty="0">
                <a:solidFill>
                  <a:srgbClr val="002060"/>
                </a:solidFill>
                <a:ea typeface="Times New Roman"/>
              </a:rPr>
              <a:t>ومواد بلاستيكية والنايلون وبعض المنظفات ، حيث انها تبقى عالقة في التربة فترات طويلة فد تصل الى خمسة عشر </a:t>
            </a:r>
            <a:r>
              <a:rPr lang="ar-IQ" sz="2000" dirty="0">
                <a:solidFill>
                  <a:srgbClr val="002060"/>
                </a:solidFill>
                <a:ea typeface="Times New Roman"/>
              </a:rPr>
              <a:t>سنة</a:t>
            </a:r>
            <a:r>
              <a:rPr lang="ar-SA" sz="2000" dirty="0">
                <a:solidFill>
                  <a:srgbClr val="002060"/>
                </a:solidFill>
                <a:ea typeface="Times New Roman"/>
              </a:rPr>
              <a:t>. </a:t>
            </a:r>
            <a:endParaRPr lang="en-US" sz="2000" dirty="0">
              <a:solidFill>
                <a:srgbClr val="002060"/>
              </a:solidFill>
            </a:endParaRPr>
          </a:p>
        </p:txBody>
      </p:sp>
    </p:spTree>
    <p:extLst>
      <p:ext uri="{BB962C8B-B14F-4D97-AF65-F5344CB8AC3E}">
        <p14:creationId xmlns:p14="http://schemas.microsoft.com/office/powerpoint/2010/main" val="317359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254369"/>
            <a:ext cx="10515600" cy="4922594"/>
          </a:xfrm>
        </p:spPr>
        <p:txBody>
          <a:bodyPr>
            <a:normAutofit fontScale="70000" lnSpcReduction="20000"/>
          </a:bodyPr>
          <a:lstStyle/>
          <a:p>
            <a:pPr marL="0" indent="0" algn="r" rtl="1">
              <a:lnSpc>
                <a:spcPct val="113000"/>
              </a:lnSpc>
              <a:spcAft>
                <a:spcPts val="0"/>
              </a:spcAft>
              <a:buNone/>
            </a:pPr>
            <a:r>
              <a:rPr lang="ar-SA" sz="3200" b="1" dirty="0" smtClean="0">
                <a:solidFill>
                  <a:srgbClr val="002060"/>
                </a:solidFill>
                <a:latin typeface="Times New Roman"/>
                <a:ea typeface="Times New Roman"/>
                <a:cs typeface="Times New Roman"/>
              </a:rPr>
              <a:t>رابعا</a:t>
            </a:r>
            <a:r>
              <a:rPr lang="en-GB" sz="3200" b="1" dirty="0" smtClean="0">
                <a:solidFill>
                  <a:srgbClr val="002060"/>
                </a:solidFill>
                <a:latin typeface="Times New Roman"/>
                <a:ea typeface="Times New Roman"/>
                <a:cs typeface="Times New Roman"/>
              </a:rPr>
              <a:t> </a:t>
            </a:r>
            <a:r>
              <a:rPr lang="en-GB" sz="3200" b="1" dirty="0">
                <a:solidFill>
                  <a:srgbClr val="002060"/>
                </a:solidFill>
                <a:latin typeface="Times New Roman"/>
                <a:ea typeface="Times New Roman"/>
                <a:cs typeface="Times New Roman"/>
              </a:rPr>
              <a:t>: </a:t>
            </a:r>
            <a:r>
              <a:rPr lang="ar-SA" sz="3200" b="1" dirty="0">
                <a:solidFill>
                  <a:srgbClr val="002060"/>
                </a:solidFill>
                <a:latin typeface="Times New Roman"/>
                <a:ea typeface="Times New Roman"/>
                <a:cs typeface="Times New Roman"/>
              </a:rPr>
              <a:t>درجة </a:t>
            </a:r>
            <a:r>
              <a:rPr lang="ar-IQ" sz="3200" b="1" dirty="0">
                <a:solidFill>
                  <a:srgbClr val="002060"/>
                </a:solidFill>
                <a:latin typeface="Times New Roman"/>
                <a:ea typeface="Times New Roman"/>
                <a:cs typeface="Times New Roman"/>
              </a:rPr>
              <a:t>سميتها</a:t>
            </a:r>
            <a:r>
              <a:rPr lang="ar-SA" sz="3200"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تعد بعض المواد الملوثة مواد سمية للكائنات </a:t>
            </a:r>
            <a:r>
              <a:rPr lang="ar-IQ" dirty="0">
                <a:solidFill>
                  <a:srgbClr val="002060"/>
                </a:solidFill>
                <a:latin typeface="Times New Roman"/>
                <a:ea typeface="Times New Roman"/>
                <a:cs typeface="Times New Roman"/>
              </a:rPr>
              <a:t>الحية  </a:t>
            </a:r>
            <a:r>
              <a:rPr lang="ar-SA" dirty="0">
                <a:solidFill>
                  <a:srgbClr val="002060"/>
                </a:solidFill>
                <a:latin typeface="Times New Roman"/>
                <a:ea typeface="Times New Roman"/>
                <a:cs typeface="Times New Roman"/>
              </a:rPr>
              <a:t>، ويقصد بالمواد السمية على انها تلك التي تسبب شللا لحركة الكائنات </a:t>
            </a:r>
            <a:r>
              <a:rPr lang="ar-IQ" dirty="0">
                <a:solidFill>
                  <a:srgbClr val="002060"/>
                </a:solidFill>
                <a:latin typeface="Times New Roman"/>
                <a:ea typeface="Times New Roman"/>
                <a:cs typeface="Times New Roman"/>
              </a:rPr>
              <a:t>الحية </a:t>
            </a:r>
            <a:r>
              <a:rPr lang="ar-SA" dirty="0">
                <a:solidFill>
                  <a:srgbClr val="002060"/>
                </a:solidFill>
                <a:latin typeface="Times New Roman"/>
                <a:ea typeface="Times New Roman"/>
                <a:cs typeface="Times New Roman"/>
              </a:rPr>
              <a:t>وتثبط(تبطء) نموها وتؤدي الى موتها من خلال تأثيرها المباشر والفعال على ايقاف وعرقلة الفعاليات الايضية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تتفاوت المواد السمية في تأثيرها على تركيبها الكيميائي وعلى تراكيزها ومن </a:t>
            </a:r>
            <a:r>
              <a:rPr lang="ar-SA" dirty="0" err="1">
                <a:solidFill>
                  <a:srgbClr val="002060"/>
                </a:solidFill>
                <a:latin typeface="Times New Roman"/>
                <a:ea typeface="Times New Roman"/>
                <a:cs typeface="Times New Roman"/>
              </a:rPr>
              <a:t>لانواع</a:t>
            </a:r>
            <a:r>
              <a:rPr lang="ar-SA" dirty="0">
                <a:solidFill>
                  <a:srgbClr val="002060"/>
                </a:solidFill>
                <a:latin typeface="Times New Roman"/>
                <a:ea typeface="Times New Roman"/>
                <a:cs typeface="Times New Roman"/>
              </a:rPr>
              <a:t> الرئيسية من الملوثات السمية هي كما يأتي</a:t>
            </a:r>
            <a:r>
              <a:rPr lang="en-GB"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b="1" dirty="0">
                <a:solidFill>
                  <a:srgbClr val="002060"/>
                </a:solidFill>
                <a:latin typeface="Times New Roman"/>
                <a:ea typeface="Times New Roman"/>
                <a:cs typeface="Times New Roman"/>
              </a:rPr>
              <a:t>(1)</a:t>
            </a:r>
            <a:r>
              <a:rPr lang="en-GB" dirty="0">
                <a:solidFill>
                  <a:srgbClr val="002060"/>
                </a:solidFill>
                <a:latin typeface="Times New Roman"/>
                <a:ea typeface="Times New Roman"/>
                <a:cs typeface="Times New Roman"/>
              </a:rPr>
              <a:t> </a:t>
            </a:r>
            <a:r>
              <a:rPr lang="ar-SA" b="1" dirty="0">
                <a:solidFill>
                  <a:srgbClr val="002060"/>
                </a:solidFill>
                <a:latin typeface="Times New Roman"/>
                <a:ea typeface="Times New Roman"/>
                <a:cs typeface="Times New Roman"/>
              </a:rPr>
              <a:t>المعادن</a:t>
            </a:r>
            <a:r>
              <a:rPr lang="en-GB" b="1"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وهي المعادن الثقيلة التي يكون مصدرها على الاغلب من العمليات الصناعية والزراعية كالرصاص والنيكل والزنك والنحاس والزئبق وغيرها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b="1" dirty="0">
                <a:solidFill>
                  <a:srgbClr val="002060"/>
                </a:solidFill>
                <a:latin typeface="Times New Roman"/>
                <a:ea typeface="Times New Roman"/>
                <a:cs typeface="Times New Roman"/>
              </a:rPr>
              <a:t>(2)</a:t>
            </a:r>
            <a:r>
              <a:rPr lang="ar-SA" b="1" dirty="0">
                <a:solidFill>
                  <a:srgbClr val="002060"/>
                </a:solidFill>
                <a:latin typeface="Times New Roman"/>
                <a:ea typeface="Times New Roman"/>
                <a:cs typeface="Times New Roman"/>
              </a:rPr>
              <a:t>المركبات العضوية</a:t>
            </a:r>
            <a:r>
              <a:rPr lang="ar-SA" dirty="0">
                <a:solidFill>
                  <a:srgbClr val="002060"/>
                </a:solidFill>
                <a:latin typeface="Times New Roman"/>
                <a:ea typeface="Times New Roman"/>
                <a:cs typeface="Times New Roman"/>
              </a:rPr>
              <a:t> </a:t>
            </a:r>
            <a:r>
              <a:rPr lang="en-GB" b="1"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وتتمثل بالفضلات الصناعية والزراعية والمخلفات المنزلية كالمبيدات العضوية ومبيدات الادغال </a:t>
            </a:r>
            <a:r>
              <a:rPr lang="ar-SA" dirty="0" err="1">
                <a:solidFill>
                  <a:srgbClr val="002060"/>
                </a:solidFill>
                <a:latin typeface="Times New Roman"/>
                <a:ea typeface="Times New Roman"/>
                <a:cs typeface="Times New Roman"/>
              </a:rPr>
              <a:t>والهايدروكاربونات</a:t>
            </a:r>
            <a:r>
              <a:rPr lang="ar-SA" dirty="0">
                <a:solidFill>
                  <a:srgbClr val="002060"/>
                </a:solidFill>
                <a:latin typeface="Times New Roman"/>
                <a:ea typeface="Times New Roman"/>
                <a:cs typeface="Times New Roman"/>
              </a:rPr>
              <a:t> النفطية والمركبات المعدنية</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العضوية </a:t>
            </a:r>
            <a:r>
              <a:rPr lang="ar-SA" dirty="0" err="1">
                <a:solidFill>
                  <a:srgbClr val="002060"/>
                </a:solidFill>
                <a:latin typeface="Times New Roman"/>
                <a:ea typeface="Times New Roman"/>
                <a:cs typeface="Times New Roman"/>
              </a:rPr>
              <a:t>والفينولات</a:t>
            </a:r>
            <a:r>
              <a:rPr lang="ar-SA" dirty="0">
                <a:solidFill>
                  <a:srgbClr val="002060"/>
                </a:solidFill>
                <a:latin typeface="Times New Roman"/>
                <a:ea typeface="Times New Roman"/>
                <a:cs typeface="Times New Roman"/>
              </a:rPr>
              <a:t> </a:t>
            </a:r>
            <a:r>
              <a:rPr lang="ar-SA" dirty="0" err="1">
                <a:solidFill>
                  <a:srgbClr val="002060"/>
                </a:solidFill>
                <a:latin typeface="Times New Roman"/>
                <a:ea typeface="Times New Roman"/>
                <a:cs typeface="Times New Roman"/>
              </a:rPr>
              <a:t>والفورمالديهايد</a:t>
            </a:r>
            <a:r>
              <a:rPr lang="ar-SA" dirty="0">
                <a:solidFill>
                  <a:srgbClr val="002060"/>
                </a:solidFill>
                <a:latin typeface="Times New Roman"/>
                <a:ea typeface="Times New Roman"/>
                <a:cs typeface="Times New Roman"/>
              </a:rPr>
              <a:t>(أو </a:t>
            </a:r>
            <a:r>
              <a:rPr lang="ar-SA" dirty="0" err="1">
                <a:solidFill>
                  <a:srgbClr val="002060"/>
                </a:solidFill>
                <a:latin typeface="Times New Roman"/>
                <a:ea typeface="Times New Roman"/>
                <a:cs typeface="Times New Roman"/>
              </a:rPr>
              <a:t>الفورمالدهيد</a:t>
            </a:r>
            <a:r>
              <a:rPr lang="ar-SA" dirty="0">
                <a:solidFill>
                  <a:srgbClr val="002060"/>
                </a:solidFill>
                <a:latin typeface="Times New Roman"/>
                <a:ea typeface="Times New Roman"/>
                <a:cs typeface="Times New Roman"/>
              </a:rPr>
              <a:t> ويسمى أيضاً الفورمول أو </a:t>
            </a:r>
            <a:r>
              <a:rPr lang="ar-SA" dirty="0" err="1">
                <a:solidFill>
                  <a:srgbClr val="002060"/>
                </a:solidFill>
                <a:latin typeface="Times New Roman"/>
                <a:ea typeface="Times New Roman"/>
                <a:cs typeface="Times New Roman"/>
              </a:rPr>
              <a:t>ألدهيد</a:t>
            </a:r>
            <a:r>
              <a:rPr lang="ar-SA" dirty="0">
                <a:solidFill>
                  <a:srgbClr val="002060"/>
                </a:solidFill>
                <a:latin typeface="Times New Roman"/>
                <a:ea typeface="Times New Roman"/>
                <a:cs typeface="Times New Roman"/>
              </a:rPr>
              <a:t> النمل (نسبة إلى النمل)، هو مركب عضوي من فصيلة </a:t>
            </a:r>
            <a:r>
              <a:rPr lang="ar-SA" dirty="0" err="1">
                <a:solidFill>
                  <a:srgbClr val="002060"/>
                </a:solidFill>
                <a:latin typeface="Times New Roman"/>
                <a:ea typeface="Times New Roman"/>
                <a:cs typeface="Times New Roman"/>
              </a:rPr>
              <a:t>الألدهيدات</a:t>
            </a:r>
            <a:r>
              <a:rPr lang="ar-SA" dirty="0">
                <a:solidFill>
                  <a:srgbClr val="002060"/>
                </a:solidFill>
                <a:latin typeface="Times New Roman"/>
                <a:ea typeface="Times New Roman"/>
                <a:cs typeface="Times New Roman"/>
              </a:rPr>
              <a:t> ذو الصيغة الكيميائية</a:t>
            </a:r>
            <a:r>
              <a:rPr lang="en-GB" dirty="0">
                <a:solidFill>
                  <a:srgbClr val="002060"/>
                </a:solidFill>
                <a:latin typeface="Times New Roman"/>
                <a:ea typeface="Times New Roman"/>
                <a:cs typeface="Times New Roman"/>
              </a:rPr>
              <a:t> CH</a:t>
            </a:r>
            <a:r>
              <a:rPr lang="en-GB" baseline="-25000" dirty="0">
                <a:solidFill>
                  <a:srgbClr val="002060"/>
                </a:solidFill>
                <a:latin typeface="Times New Roman"/>
                <a:ea typeface="Times New Roman"/>
                <a:cs typeface="Times New Roman"/>
              </a:rPr>
              <a:t>2</a:t>
            </a:r>
            <a:r>
              <a:rPr lang="en-GB" dirty="0">
                <a:solidFill>
                  <a:srgbClr val="002060"/>
                </a:solidFill>
                <a:latin typeface="Times New Roman"/>
                <a:ea typeface="Times New Roman"/>
                <a:cs typeface="Times New Roman"/>
              </a:rPr>
              <a:t>O </a:t>
            </a:r>
            <a:r>
              <a:rPr lang="ar-SA" dirty="0">
                <a:solidFill>
                  <a:srgbClr val="002060"/>
                </a:solidFill>
                <a:latin typeface="Times New Roman"/>
                <a:ea typeface="Times New Roman"/>
                <a:cs typeface="Times New Roman"/>
              </a:rPr>
              <a:t>وهو غاز عديم اللون)</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dirty="0">
                <a:solidFill>
                  <a:srgbClr val="002060"/>
                </a:solidFill>
                <a:latin typeface="Times New Roman"/>
                <a:ea typeface="Times New Roman"/>
                <a:cs typeface="Times New Roman"/>
              </a:rPr>
              <a:t>  </a:t>
            </a:r>
            <a:r>
              <a:rPr lang="en-GB" b="1" dirty="0">
                <a:solidFill>
                  <a:srgbClr val="002060"/>
                </a:solidFill>
                <a:latin typeface="Times New Roman"/>
                <a:ea typeface="Times New Roman"/>
                <a:cs typeface="Times New Roman"/>
              </a:rPr>
              <a:t>(3)</a:t>
            </a:r>
            <a:r>
              <a:rPr lang="ar-SA" b="1" dirty="0">
                <a:solidFill>
                  <a:srgbClr val="002060"/>
                </a:solidFill>
                <a:latin typeface="Times New Roman"/>
                <a:ea typeface="Times New Roman"/>
                <a:cs typeface="Times New Roman"/>
              </a:rPr>
              <a:t>الغازات</a:t>
            </a:r>
            <a:r>
              <a:rPr lang="ar-SA" dirty="0">
                <a:solidFill>
                  <a:srgbClr val="002060"/>
                </a:solidFill>
                <a:latin typeface="Times New Roman"/>
                <a:ea typeface="Times New Roman"/>
                <a:cs typeface="Times New Roman"/>
              </a:rPr>
              <a:t> </a:t>
            </a:r>
            <a:r>
              <a:rPr lang="en-GB" b="1" dirty="0">
                <a:solidFill>
                  <a:srgbClr val="002060"/>
                </a:solidFill>
                <a:latin typeface="Times New Roman"/>
                <a:ea typeface="Times New Roman"/>
                <a:cs typeface="Times New Roman"/>
              </a:rPr>
              <a:t>:</a:t>
            </a:r>
            <a:r>
              <a:rPr lang="ar-SA" dirty="0">
                <a:solidFill>
                  <a:srgbClr val="002060"/>
                </a:solidFill>
                <a:latin typeface="Times New Roman"/>
                <a:ea typeface="Times New Roman"/>
                <a:cs typeface="Times New Roman"/>
              </a:rPr>
              <a:t> وتتمثل بالغازات التي تنبعث من مداخن المعامل والحرائق والمياه الساخنة كالكلور والامونيا واول اوكسيد الكاربون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en-GB" b="1" dirty="0">
                <a:solidFill>
                  <a:srgbClr val="002060"/>
                </a:solidFill>
                <a:latin typeface="Times New Roman"/>
                <a:ea typeface="Times New Roman"/>
                <a:cs typeface="Times New Roman"/>
              </a:rPr>
              <a:t>(4)</a:t>
            </a:r>
            <a:r>
              <a:rPr lang="ar-SA" b="1" dirty="0">
                <a:solidFill>
                  <a:srgbClr val="002060"/>
                </a:solidFill>
                <a:latin typeface="Times New Roman"/>
                <a:ea typeface="Times New Roman"/>
                <a:cs typeface="Times New Roman"/>
              </a:rPr>
              <a:t>الايونات السالبة</a:t>
            </a:r>
            <a:r>
              <a:rPr lang="en-GB" b="1"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r>
              <a:rPr lang="ar-IQ" dirty="0">
                <a:solidFill>
                  <a:srgbClr val="002060"/>
                </a:solidFill>
                <a:latin typeface="Times New Roman"/>
                <a:ea typeface="Times New Roman"/>
                <a:cs typeface="Times New Roman"/>
              </a:rPr>
              <a:t>ايضاً </a:t>
            </a:r>
            <a:r>
              <a:rPr lang="ar-SA" dirty="0">
                <a:solidFill>
                  <a:srgbClr val="002060"/>
                </a:solidFill>
                <a:latin typeface="Times New Roman"/>
                <a:ea typeface="Times New Roman"/>
                <a:cs typeface="Times New Roman"/>
              </a:rPr>
              <a:t>تمثل المخلفات الصناعية مثل ايونات السيانيد والفلور والكبريتيد وفلوريد الهيدروجين</a:t>
            </a:r>
            <a:r>
              <a:rPr lang="en-GB"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r" rtl="1"/>
            <a:r>
              <a:rPr lang="en-GB" b="1" dirty="0">
                <a:solidFill>
                  <a:srgbClr val="002060"/>
                </a:solidFill>
                <a:latin typeface="Times New Roman"/>
                <a:ea typeface="Times New Roman"/>
              </a:rPr>
              <a:t>(5)</a:t>
            </a:r>
            <a:r>
              <a:rPr lang="ar-SA" b="1" dirty="0">
                <a:solidFill>
                  <a:srgbClr val="002060"/>
                </a:solidFill>
                <a:ea typeface="Times New Roman"/>
                <a:cs typeface="Times New Roman"/>
              </a:rPr>
              <a:t>الحوامض القلويات</a:t>
            </a:r>
            <a:r>
              <a:rPr lang="ar-SA" dirty="0">
                <a:solidFill>
                  <a:srgbClr val="002060"/>
                </a:solidFill>
                <a:ea typeface="Times New Roman"/>
                <a:cs typeface="Times New Roman"/>
              </a:rPr>
              <a:t> </a:t>
            </a:r>
            <a:r>
              <a:rPr lang="en-GB" b="1" dirty="0">
                <a:solidFill>
                  <a:srgbClr val="002060"/>
                </a:solidFill>
                <a:latin typeface="Times New Roman"/>
                <a:ea typeface="Times New Roman"/>
              </a:rPr>
              <a:t>:</a:t>
            </a:r>
            <a:r>
              <a:rPr lang="en-GB" dirty="0">
                <a:solidFill>
                  <a:srgbClr val="002060"/>
                </a:solidFill>
                <a:latin typeface="Times New Roman"/>
                <a:ea typeface="Times New Roman"/>
              </a:rPr>
              <a:t> </a:t>
            </a:r>
            <a:r>
              <a:rPr lang="ar-SA" dirty="0">
                <a:solidFill>
                  <a:srgbClr val="002060"/>
                </a:solidFill>
                <a:ea typeface="Times New Roman"/>
                <a:cs typeface="Times New Roman"/>
              </a:rPr>
              <a:t>مصدرها مخلفات صناعية وزراعية ومنزلية مثل حامض الكبريتيك.</a:t>
            </a:r>
            <a:endParaRPr lang="ar-IQ" dirty="0">
              <a:solidFill>
                <a:srgbClr val="002060"/>
              </a:solidFill>
            </a:endParaRPr>
          </a:p>
        </p:txBody>
      </p:sp>
    </p:spTree>
    <p:extLst>
      <p:ext uri="{BB962C8B-B14F-4D97-AF65-F5344CB8AC3E}">
        <p14:creationId xmlns:p14="http://schemas.microsoft.com/office/powerpoint/2010/main" val="165910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1">
              <a:lnSpc>
                <a:spcPct val="113000"/>
              </a:lnSpc>
              <a:spcAft>
                <a:spcPts val="0"/>
              </a:spcAft>
            </a:pPr>
            <a:r>
              <a:rPr lang="en-US" sz="4000" dirty="0">
                <a:latin typeface="Times New Roman"/>
                <a:ea typeface="Times New Roman"/>
                <a:cs typeface="Times New Roman"/>
              </a:rPr>
              <a:t> </a:t>
            </a:r>
            <a:r>
              <a:rPr lang="ar-SA" b="1" dirty="0">
                <a:solidFill>
                  <a:srgbClr val="7030A0"/>
                </a:solidFill>
                <a:latin typeface="Times New Roman"/>
                <a:ea typeface="Times New Roman"/>
              </a:rPr>
              <a:t>خواص الملوثات</a:t>
            </a:r>
            <a:r>
              <a:rPr lang="ar-SA" dirty="0">
                <a:solidFill>
                  <a:srgbClr val="7030A0"/>
                </a:solidFill>
                <a:latin typeface="Times New Roman"/>
                <a:ea typeface="Times New Roman"/>
              </a:rPr>
              <a:t> </a:t>
            </a:r>
            <a:r>
              <a:rPr lang="en-GB" b="1" dirty="0">
                <a:solidFill>
                  <a:srgbClr val="7030A0"/>
                </a:solidFill>
                <a:latin typeface="Times New Roman"/>
                <a:ea typeface="Times New Roman"/>
                <a:cs typeface="Times New Roman"/>
              </a:rPr>
              <a:t>(Properties of pollutants)</a:t>
            </a:r>
            <a:r>
              <a:rPr lang="en-US" sz="4000" dirty="0">
                <a:solidFill>
                  <a:srgbClr val="7030A0"/>
                </a:solidFill>
                <a:latin typeface="Times New Roman"/>
                <a:ea typeface="Times New Roman"/>
                <a:cs typeface="Simplified Arabic"/>
              </a:rPr>
              <a:t/>
            </a:r>
            <a:br>
              <a:rPr lang="en-US" sz="4000" dirty="0">
                <a:solidFill>
                  <a:srgbClr val="7030A0"/>
                </a:solidFill>
                <a:latin typeface="Times New Roman"/>
                <a:ea typeface="Times New Roman"/>
                <a:cs typeface="Simplified Arabic"/>
              </a:rPr>
            </a:br>
            <a:endParaRPr lang="ar-IQ" dirty="0">
              <a:solidFill>
                <a:srgbClr val="7030A0"/>
              </a:solidFill>
            </a:endParaRPr>
          </a:p>
        </p:txBody>
      </p:sp>
      <p:sp>
        <p:nvSpPr>
          <p:cNvPr id="3" name="عنصر نائب للمحتوى 2"/>
          <p:cNvSpPr>
            <a:spLocks noGrp="1"/>
          </p:cNvSpPr>
          <p:nvPr>
            <p:ph idx="1"/>
          </p:nvPr>
        </p:nvSpPr>
        <p:spPr/>
        <p:txBody>
          <a:bodyPr>
            <a:normAutofit fontScale="77500" lnSpcReduction="20000"/>
          </a:bodyPr>
          <a:lstStyle/>
          <a:p>
            <a:pPr algn="just" rtl="1">
              <a:lnSpc>
                <a:spcPct val="113000"/>
              </a:lnSpc>
              <a:spcAft>
                <a:spcPts val="0"/>
              </a:spcAft>
            </a:pPr>
            <a:r>
              <a:rPr lang="ar-SA" dirty="0">
                <a:solidFill>
                  <a:srgbClr val="002060"/>
                </a:solidFill>
                <a:latin typeface="Times New Roman"/>
                <a:ea typeface="Times New Roman"/>
                <a:cs typeface="Times New Roman"/>
              </a:rPr>
              <a:t>ستظل الملوثات مشكلة حقيقية وعلامة مميزة حتى لو كانت ظهورها من حين الى اخر ، ولكي يتم تقييم مدى </a:t>
            </a:r>
            <a:r>
              <a:rPr lang="ar-SA" dirty="0" smtClean="0">
                <a:solidFill>
                  <a:srgbClr val="002060"/>
                </a:solidFill>
                <a:latin typeface="Times New Roman"/>
                <a:ea typeface="Times New Roman"/>
                <a:cs typeface="Times New Roman"/>
              </a:rPr>
              <a:t>تأثير</a:t>
            </a:r>
            <a:r>
              <a:rPr lang="ar-IQ" dirty="0" smtClean="0">
                <a:solidFill>
                  <a:srgbClr val="002060"/>
                </a:solidFill>
                <a:latin typeface="Times New Roman"/>
                <a:ea typeface="Times New Roman"/>
                <a:cs typeface="Times New Roman"/>
              </a:rPr>
              <a:t> </a:t>
            </a:r>
            <a:r>
              <a:rPr lang="ar-SA" dirty="0" smtClean="0">
                <a:solidFill>
                  <a:srgbClr val="002060"/>
                </a:solidFill>
                <a:latin typeface="Times New Roman"/>
                <a:ea typeface="Times New Roman"/>
                <a:cs typeface="Times New Roman"/>
              </a:rPr>
              <a:t>الملوثات </a:t>
            </a:r>
            <a:r>
              <a:rPr lang="ar-SA" dirty="0">
                <a:solidFill>
                  <a:srgbClr val="002060"/>
                </a:solidFill>
                <a:latin typeface="Times New Roman"/>
                <a:ea typeface="Times New Roman"/>
                <a:cs typeface="Times New Roman"/>
              </a:rPr>
              <a:t>على البيئة وحجم التلوث الذي يؤثر فيه ، لابد من دراسة الخواص التي تتميز بها الملوثات </a:t>
            </a:r>
            <a:r>
              <a:rPr lang="ar-IQ" dirty="0">
                <a:solidFill>
                  <a:srgbClr val="002060"/>
                </a:solidFill>
                <a:latin typeface="Times New Roman"/>
                <a:ea typeface="Times New Roman"/>
                <a:cs typeface="Times New Roman"/>
              </a:rPr>
              <a:t>وهي</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1- تأثيرها السام على مدى القصير والبعيد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smtClean="0">
                <a:solidFill>
                  <a:srgbClr val="002060"/>
                </a:solidFill>
                <a:latin typeface="Times New Roman"/>
                <a:ea typeface="Times New Roman"/>
                <a:cs typeface="Times New Roman"/>
              </a:rPr>
              <a:t>2- </a:t>
            </a:r>
            <a:r>
              <a:rPr lang="ar-SA" dirty="0">
                <a:solidFill>
                  <a:srgbClr val="002060"/>
                </a:solidFill>
                <a:latin typeface="Times New Roman"/>
                <a:ea typeface="Times New Roman"/>
                <a:cs typeface="Times New Roman"/>
              </a:rPr>
              <a:t>ثباتها(مقاومتها للتحلل الحياتي) في النظام </a:t>
            </a:r>
            <a:r>
              <a:rPr lang="ar-IQ" dirty="0">
                <a:solidFill>
                  <a:srgbClr val="002060"/>
                </a:solidFill>
                <a:latin typeface="Times New Roman"/>
                <a:ea typeface="Times New Roman"/>
                <a:cs typeface="Times New Roman"/>
              </a:rPr>
              <a:t>البيئي</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3- خاصيتها في الانتشار والتخفيف.</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4- تفاعلاتها الكيميائية والتجزؤ وما ينتج من تداخل بين انواع </a:t>
            </a:r>
            <a:r>
              <a:rPr lang="ar-IQ" dirty="0">
                <a:solidFill>
                  <a:srgbClr val="002060"/>
                </a:solidFill>
                <a:latin typeface="Times New Roman"/>
                <a:ea typeface="Times New Roman"/>
                <a:cs typeface="Times New Roman"/>
              </a:rPr>
              <a:t>التحلل</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5- قابليتها على التراكم في أنسجة الكائنات الحية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6- سهولة السيطرة عليها عند المصدر الذي تنبعث </a:t>
            </a:r>
            <a:r>
              <a:rPr lang="ar-IQ" dirty="0">
                <a:solidFill>
                  <a:srgbClr val="002060"/>
                </a:solidFill>
                <a:latin typeface="Times New Roman"/>
                <a:ea typeface="Times New Roman"/>
                <a:cs typeface="Times New Roman"/>
              </a:rPr>
              <a:t>منه</a:t>
            </a:r>
            <a:r>
              <a:rPr lang="ar-SA"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r" rtl="1">
              <a:lnSpc>
                <a:spcPct val="113000"/>
              </a:lnSpc>
              <a:spcAft>
                <a:spcPts val="0"/>
              </a:spcAft>
              <a:buNone/>
            </a:pPr>
            <a:r>
              <a:rPr lang="ar-SA" dirty="0">
                <a:solidFill>
                  <a:srgbClr val="002060"/>
                </a:solidFill>
                <a:latin typeface="Times New Roman"/>
                <a:ea typeface="Times New Roman"/>
                <a:cs typeface="Times New Roman"/>
              </a:rPr>
              <a:t>7- كميتها </a:t>
            </a:r>
            <a:r>
              <a:rPr lang="ar-IQ" dirty="0">
                <a:solidFill>
                  <a:srgbClr val="002060"/>
                </a:solidFill>
                <a:latin typeface="Times New Roman"/>
                <a:ea typeface="Times New Roman"/>
                <a:cs typeface="Times New Roman"/>
              </a:rPr>
              <a:t>المصنعة</a:t>
            </a:r>
            <a:r>
              <a:rPr lang="ar-SA" dirty="0">
                <a:solidFill>
                  <a:srgbClr val="002060"/>
                </a:solidFill>
                <a:latin typeface="Times New Roman"/>
                <a:ea typeface="Times New Roman"/>
                <a:cs typeface="Times New Roman"/>
              </a:rPr>
              <a:t> أو المتحررة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dirty="0">
                <a:solidFill>
                  <a:srgbClr val="002060"/>
                </a:solidFill>
                <a:latin typeface="Times New Roman"/>
                <a:ea typeface="Times New Roman"/>
                <a:cs typeface="Times New Roman"/>
              </a:rPr>
              <a:t>ويمكن ملاحظة بأنها هناك عمليات تتداخل فيها هذه </a:t>
            </a:r>
            <a:r>
              <a:rPr lang="ar-SA">
                <a:solidFill>
                  <a:srgbClr val="002060"/>
                </a:solidFill>
                <a:latin typeface="Times New Roman"/>
                <a:ea typeface="Times New Roman"/>
                <a:cs typeface="Times New Roman"/>
              </a:rPr>
              <a:t>العوامل </a:t>
            </a:r>
            <a:r>
              <a:rPr lang="ar-SA" smtClean="0">
                <a:solidFill>
                  <a:srgbClr val="002060"/>
                </a:solidFill>
                <a:latin typeface="Times New Roman"/>
                <a:ea typeface="Times New Roman"/>
                <a:cs typeface="Times New Roman"/>
              </a:rPr>
              <a:t>احيانآ </a:t>
            </a:r>
            <a:r>
              <a:rPr lang="ar-SA" dirty="0">
                <a:solidFill>
                  <a:srgbClr val="002060"/>
                </a:solidFill>
                <a:latin typeface="Times New Roman"/>
                <a:ea typeface="Times New Roman"/>
                <a:cs typeface="Times New Roman"/>
              </a:rPr>
              <a:t>للوصول الى مدى التأثير الكلي </a:t>
            </a:r>
            <a:r>
              <a:rPr lang="ar-IQ" dirty="0">
                <a:solidFill>
                  <a:srgbClr val="002060"/>
                </a:solidFill>
                <a:latin typeface="Times New Roman"/>
                <a:ea typeface="Times New Roman"/>
                <a:cs typeface="Times New Roman"/>
              </a:rPr>
              <a:t>للتلوث</a:t>
            </a:r>
            <a:r>
              <a:rPr lang="ar-SA" dirty="0">
                <a:solidFill>
                  <a:srgbClr val="002060"/>
                </a:solidFill>
                <a:latin typeface="Times New Roman"/>
                <a:ea typeface="Times New Roman"/>
                <a:cs typeface="Times New Roman"/>
              </a:rPr>
              <a:t>.</a:t>
            </a:r>
            <a:r>
              <a:rPr lang="en-GB" sz="3200"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endParaRPr lang="ar-IQ" dirty="0">
              <a:solidFill>
                <a:srgbClr val="002060"/>
              </a:solidFill>
            </a:endParaRPr>
          </a:p>
        </p:txBody>
      </p:sp>
    </p:spTree>
    <p:extLst>
      <p:ext uri="{BB962C8B-B14F-4D97-AF65-F5344CB8AC3E}">
        <p14:creationId xmlns:p14="http://schemas.microsoft.com/office/powerpoint/2010/main" val="421998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b="1" dirty="0">
                <a:ea typeface="Times New Roman"/>
              </a:rPr>
              <a:t>مستويات التلوث</a:t>
            </a:r>
            <a:r>
              <a:rPr lang="ar-SA" dirty="0">
                <a:ea typeface="Times New Roman"/>
              </a:rPr>
              <a:t> </a:t>
            </a:r>
            <a:r>
              <a:rPr lang="en-GB" b="1" dirty="0">
                <a:latin typeface="Times New Roman"/>
                <a:ea typeface="Times New Roman"/>
              </a:rPr>
              <a:t>(Pollution levels)</a:t>
            </a:r>
            <a:endParaRPr lang="ar-IQ" dirty="0"/>
          </a:p>
        </p:txBody>
      </p:sp>
      <p:sp>
        <p:nvSpPr>
          <p:cNvPr id="3" name="عنصر نائب للمحتوى 2"/>
          <p:cNvSpPr>
            <a:spLocks noGrp="1"/>
          </p:cNvSpPr>
          <p:nvPr>
            <p:ph idx="1"/>
          </p:nvPr>
        </p:nvSpPr>
        <p:spPr/>
        <p:txBody>
          <a:bodyPr>
            <a:normAutofit fontScale="62500" lnSpcReduction="20000"/>
          </a:bodyPr>
          <a:lstStyle/>
          <a:p>
            <a:pPr algn="just" rtl="1">
              <a:lnSpc>
                <a:spcPct val="113000"/>
              </a:lnSpc>
              <a:spcAft>
                <a:spcPts val="0"/>
              </a:spcAft>
            </a:pPr>
            <a:r>
              <a:rPr lang="ar-SA" dirty="0" smtClean="0">
                <a:solidFill>
                  <a:srgbClr val="002060"/>
                </a:solidFill>
                <a:latin typeface="Times New Roman"/>
                <a:ea typeface="Times New Roman"/>
                <a:cs typeface="Times New Roman"/>
              </a:rPr>
              <a:t>اعتمادا </a:t>
            </a:r>
            <a:r>
              <a:rPr lang="ar-SA" dirty="0">
                <a:solidFill>
                  <a:srgbClr val="002060"/>
                </a:solidFill>
                <a:latin typeface="Times New Roman"/>
                <a:ea typeface="Times New Roman"/>
                <a:cs typeface="Times New Roman"/>
              </a:rPr>
              <a:t>على كمية التلوث ومصادره فهنالك عدد من مستويات التلوث من حيث تأثيرها على مستوى التوازن الطبيعي وبالتالي على صحة الانسان وبقية الكائنات الحية نذكر منها</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en-GB" b="1" dirty="0">
                <a:solidFill>
                  <a:srgbClr val="002060"/>
                </a:solidFill>
                <a:latin typeface="Times New Roman"/>
                <a:ea typeface="Times New Roman"/>
                <a:cs typeface="Times New Roman"/>
              </a:rPr>
              <a:t>1</a:t>
            </a:r>
            <a:r>
              <a:rPr lang="ar-SA" b="1" dirty="0">
                <a:solidFill>
                  <a:srgbClr val="002060"/>
                </a:solidFill>
                <a:latin typeface="Times New Roman"/>
                <a:ea typeface="Times New Roman"/>
                <a:cs typeface="Times New Roman"/>
              </a:rPr>
              <a:t>- التلوث غير الخطر</a:t>
            </a:r>
            <a:r>
              <a:rPr lang="en-GB" b="1"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b="1"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هو التلوث المنتشر فوق سطح الارض </a:t>
            </a:r>
            <a:r>
              <a:rPr lang="ar-SA" dirty="0" err="1" smtClean="0">
                <a:solidFill>
                  <a:srgbClr val="002060"/>
                </a:solidFill>
                <a:latin typeface="Times New Roman"/>
                <a:ea typeface="Times New Roman"/>
                <a:cs typeface="Times New Roman"/>
              </a:rPr>
              <a:t>ولايخلو</a:t>
            </a:r>
            <a:r>
              <a:rPr lang="ar-IQ" dirty="0" smtClean="0">
                <a:solidFill>
                  <a:srgbClr val="002060"/>
                </a:solidFill>
                <a:latin typeface="Times New Roman"/>
                <a:ea typeface="Times New Roman"/>
                <a:cs typeface="Times New Roman"/>
              </a:rPr>
              <a:t> </a:t>
            </a:r>
            <a:r>
              <a:rPr lang="ar-SA" dirty="0" smtClean="0">
                <a:solidFill>
                  <a:srgbClr val="002060"/>
                </a:solidFill>
                <a:latin typeface="Times New Roman"/>
                <a:ea typeface="Times New Roman"/>
                <a:cs typeface="Times New Roman"/>
              </a:rPr>
              <a:t>أي </a:t>
            </a:r>
            <a:r>
              <a:rPr lang="ar-SA" dirty="0">
                <a:solidFill>
                  <a:srgbClr val="002060"/>
                </a:solidFill>
                <a:latin typeface="Times New Roman"/>
                <a:ea typeface="Times New Roman"/>
                <a:cs typeface="Times New Roman"/>
              </a:rPr>
              <a:t>مكان </a:t>
            </a:r>
            <a:r>
              <a:rPr lang="ar-IQ" dirty="0">
                <a:solidFill>
                  <a:srgbClr val="002060"/>
                </a:solidFill>
                <a:latin typeface="Times New Roman"/>
                <a:ea typeface="Times New Roman"/>
                <a:cs typeface="Times New Roman"/>
              </a:rPr>
              <a:t>فيها</a:t>
            </a:r>
            <a:r>
              <a:rPr lang="ar-SA" dirty="0">
                <a:solidFill>
                  <a:srgbClr val="002060"/>
                </a:solidFill>
                <a:latin typeface="Times New Roman"/>
                <a:ea typeface="Times New Roman"/>
                <a:cs typeface="Times New Roman"/>
              </a:rPr>
              <a:t> منه </a:t>
            </a:r>
            <a:r>
              <a:rPr lang="ar-SA" dirty="0" err="1">
                <a:solidFill>
                  <a:srgbClr val="002060"/>
                </a:solidFill>
                <a:latin typeface="Times New Roman"/>
                <a:ea typeface="Times New Roman"/>
                <a:cs typeface="Times New Roman"/>
              </a:rPr>
              <a:t>كليآ</a:t>
            </a:r>
            <a:r>
              <a:rPr lang="ar-SA" dirty="0">
                <a:solidFill>
                  <a:srgbClr val="002060"/>
                </a:solidFill>
                <a:latin typeface="Times New Roman"/>
                <a:ea typeface="Times New Roman"/>
                <a:cs typeface="Times New Roman"/>
              </a:rPr>
              <a:t> ويمكن ان نطلق عليه التلوث المعقول الذي يستطيع الانسان التعايش معه بدون ان يتعرض </a:t>
            </a:r>
            <a:r>
              <a:rPr lang="ar-SA" dirty="0" smtClean="0">
                <a:solidFill>
                  <a:srgbClr val="002060"/>
                </a:solidFill>
                <a:latin typeface="Times New Roman"/>
                <a:ea typeface="Times New Roman"/>
                <a:cs typeface="Times New Roman"/>
              </a:rPr>
              <a:t>للضرر</a:t>
            </a:r>
            <a:r>
              <a:rPr lang="ar-IQ" dirty="0" smtClean="0">
                <a:solidFill>
                  <a:srgbClr val="002060"/>
                </a:solidFill>
                <a:latin typeface="Times New Roman"/>
                <a:ea typeface="Times New Roman"/>
                <a:cs typeface="Times New Roman"/>
              </a:rPr>
              <a:t> </a:t>
            </a:r>
            <a:r>
              <a:rPr lang="ar-SA" dirty="0" smtClean="0">
                <a:solidFill>
                  <a:srgbClr val="002060"/>
                </a:solidFill>
                <a:latin typeface="Times New Roman"/>
                <a:ea typeface="Times New Roman"/>
                <a:cs typeface="Times New Roman"/>
              </a:rPr>
              <a:t>أو </a:t>
            </a:r>
            <a:r>
              <a:rPr lang="ar-IQ" dirty="0">
                <a:solidFill>
                  <a:srgbClr val="002060"/>
                </a:solidFill>
                <a:latin typeface="Times New Roman"/>
                <a:ea typeface="Times New Roman"/>
                <a:cs typeface="Times New Roman"/>
              </a:rPr>
              <a:t>المخاطرة</a:t>
            </a:r>
            <a:r>
              <a:rPr lang="ar-SA" dirty="0">
                <a:solidFill>
                  <a:srgbClr val="002060"/>
                </a:solidFill>
                <a:latin typeface="Times New Roman"/>
                <a:ea typeface="Times New Roman"/>
                <a:cs typeface="Times New Roman"/>
              </a:rPr>
              <a:t> ، كما انه لا يخل بالتوازن الطبيعي البيئي وفي الحركة التوافقية بين عناصر هذا التوازن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b="1" dirty="0">
                <a:solidFill>
                  <a:srgbClr val="002060"/>
                </a:solidFill>
                <a:latin typeface="Times New Roman"/>
                <a:ea typeface="Times New Roman"/>
                <a:cs typeface="Times New Roman"/>
              </a:rPr>
              <a:t>2- التلوث الخطر</a:t>
            </a:r>
            <a:r>
              <a:rPr lang="en-GB" b="1"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dirty="0">
                <a:solidFill>
                  <a:srgbClr val="002060"/>
                </a:solidFill>
                <a:latin typeface="Times New Roman"/>
                <a:ea typeface="Times New Roman"/>
                <a:cs typeface="Times New Roman"/>
              </a:rPr>
              <a:t>وهو التلوث الذي </a:t>
            </a:r>
            <a:r>
              <a:rPr lang="ar-IQ" dirty="0">
                <a:solidFill>
                  <a:srgbClr val="002060"/>
                </a:solidFill>
                <a:latin typeface="Times New Roman"/>
                <a:ea typeface="Times New Roman"/>
                <a:cs typeface="Times New Roman"/>
              </a:rPr>
              <a:t>يظهر</a:t>
            </a:r>
            <a:r>
              <a:rPr lang="ar-SA" dirty="0">
                <a:solidFill>
                  <a:srgbClr val="002060"/>
                </a:solidFill>
                <a:latin typeface="Times New Roman"/>
                <a:ea typeface="Times New Roman"/>
                <a:cs typeface="Times New Roman"/>
              </a:rPr>
              <a:t> له أثار سلبية تؤثر على الانسان وعلى البيئة</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ويمكن ان نطلق </a:t>
            </a:r>
            <a:r>
              <a:rPr lang="ar-IQ" dirty="0">
                <a:solidFill>
                  <a:srgbClr val="002060"/>
                </a:solidFill>
                <a:latin typeface="Times New Roman"/>
                <a:ea typeface="Times New Roman"/>
                <a:cs typeface="Times New Roman"/>
              </a:rPr>
              <a:t>عليه</a:t>
            </a:r>
            <a:r>
              <a:rPr lang="ar-SA" dirty="0">
                <a:solidFill>
                  <a:srgbClr val="002060"/>
                </a:solidFill>
                <a:latin typeface="Times New Roman"/>
                <a:ea typeface="Times New Roman"/>
                <a:cs typeface="Times New Roman"/>
              </a:rPr>
              <a:t> (التلوث الحرج) ، وخاصة فيما يرتبط بالنشاط الصناعي ومكان استكماله</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IQ" dirty="0">
                <a:solidFill>
                  <a:srgbClr val="002060"/>
                </a:solidFill>
                <a:latin typeface="Times New Roman"/>
                <a:ea typeface="Times New Roman"/>
                <a:cs typeface="Times New Roman"/>
              </a:rPr>
              <a:t>وأن </a:t>
            </a:r>
            <a:r>
              <a:rPr lang="ar-SA" dirty="0">
                <a:solidFill>
                  <a:srgbClr val="002060"/>
                </a:solidFill>
                <a:latin typeface="Times New Roman"/>
                <a:ea typeface="Times New Roman"/>
                <a:cs typeface="Times New Roman"/>
              </a:rPr>
              <a:t>خطورته تكمن في ضرورة اتخاذ الإجراءات الوقائية السريعة التي تحمي الانسان </a:t>
            </a:r>
            <a:r>
              <a:rPr lang="ar-IQ" dirty="0">
                <a:solidFill>
                  <a:srgbClr val="002060"/>
                </a:solidFill>
                <a:latin typeface="Times New Roman"/>
                <a:ea typeface="Times New Roman"/>
                <a:cs typeface="Times New Roman"/>
              </a:rPr>
              <a:t>وجود خطر </a:t>
            </a:r>
            <a:r>
              <a:rPr lang="ar-SA" dirty="0">
                <a:solidFill>
                  <a:srgbClr val="002060"/>
                </a:solidFill>
                <a:latin typeface="Times New Roman"/>
                <a:ea typeface="Times New Roman"/>
                <a:cs typeface="Times New Roman"/>
              </a:rPr>
              <a:t>حقيقي يهدد حياته ولا يصح تجاهله الانسان هنا غير مسموح له التعايش مع هذا النوع من التلوث مثل النوع السابق من التلوث الغير خطر الذي يستطيع الانسان التعايش </a:t>
            </a:r>
            <a:r>
              <a:rPr lang="ar-IQ" dirty="0">
                <a:solidFill>
                  <a:srgbClr val="002060"/>
                </a:solidFill>
                <a:latin typeface="Times New Roman"/>
                <a:ea typeface="Times New Roman"/>
                <a:cs typeface="Times New Roman"/>
              </a:rPr>
              <a:t>معه</a:t>
            </a:r>
            <a:r>
              <a:rPr lang="ar-SA"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ar-SA" b="1" dirty="0">
                <a:solidFill>
                  <a:srgbClr val="002060"/>
                </a:solidFill>
                <a:latin typeface="Times New Roman"/>
                <a:ea typeface="Times New Roman"/>
                <a:cs typeface="Times New Roman"/>
              </a:rPr>
              <a:t>3</a:t>
            </a:r>
            <a:r>
              <a:rPr lang="en-GB" b="1" dirty="0">
                <a:solidFill>
                  <a:srgbClr val="002060"/>
                </a:solidFill>
                <a:latin typeface="Times New Roman"/>
                <a:ea typeface="Times New Roman"/>
                <a:cs typeface="Times New Roman"/>
              </a:rPr>
              <a:t>-  </a:t>
            </a:r>
            <a:r>
              <a:rPr lang="ar-SA" b="1" dirty="0">
                <a:solidFill>
                  <a:srgbClr val="002060"/>
                </a:solidFill>
                <a:latin typeface="Times New Roman"/>
                <a:ea typeface="Times New Roman"/>
                <a:cs typeface="Times New Roman"/>
              </a:rPr>
              <a:t>التلوث المدمر</a:t>
            </a:r>
            <a:r>
              <a:rPr lang="en-GB" b="1" dirty="0">
                <a:solidFill>
                  <a:srgbClr val="002060"/>
                </a:solidFill>
                <a:latin typeface="Times New Roman"/>
                <a:ea typeface="Times New Roman"/>
                <a:cs typeface="Times New Roman"/>
              </a:rPr>
              <a:t>:</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هو التلوث الذي يحدث فيه انهيار للبيئة </a:t>
            </a:r>
            <a:r>
              <a:rPr lang="ar-SA" dirty="0" smtClean="0">
                <a:solidFill>
                  <a:srgbClr val="002060"/>
                </a:solidFill>
                <a:latin typeface="Times New Roman"/>
                <a:ea typeface="Times New Roman"/>
                <a:cs typeface="Times New Roman"/>
              </a:rPr>
              <a:t>وللإنسان معا </a:t>
            </a:r>
            <a:r>
              <a:rPr lang="ar-SA" dirty="0">
                <a:solidFill>
                  <a:srgbClr val="002060"/>
                </a:solidFill>
                <a:latin typeface="Times New Roman"/>
                <a:ea typeface="Times New Roman"/>
                <a:cs typeface="Times New Roman"/>
              </a:rPr>
              <a:t>ويقضي على كافة أشكال التوازن البيئي ، أي انه يدمر بدون </a:t>
            </a:r>
            <a:r>
              <a:rPr lang="ar-SA" dirty="0" smtClean="0">
                <a:solidFill>
                  <a:srgbClr val="002060"/>
                </a:solidFill>
                <a:latin typeface="Times New Roman"/>
                <a:ea typeface="Times New Roman"/>
                <a:cs typeface="Times New Roman"/>
              </a:rPr>
              <a:t>أعتاء </a:t>
            </a:r>
            <a:r>
              <a:rPr lang="ar-SA" dirty="0">
                <a:solidFill>
                  <a:srgbClr val="002060"/>
                </a:solidFill>
                <a:latin typeface="Times New Roman"/>
                <a:ea typeface="Times New Roman"/>
                <a:cs typeface="Times New Roman"/>
              </a:rPr>
              <a:t>اي فرصة </a:t>
            </a:r>
            <a:r>
              <a:rPr lang="ar-SA" dirty="0" smtClean="0">
                <a:solidFill>
                  <a:srgbClr val="002060"/>
                </a:solidFill>
                <a:latin typeface="Times New Roman"/>
                <a:ea typeface="Times New Roman"/>
                <a:cs typeface="Times New Roman"/>
              </a:rPr>
              <a:t>للإنسان </a:t>
            </a:r>
            <a:r>
              <a:rPr lang="ar-SA" dirty="0">
                <a:solidFill>
                  <a:srgbClr val="002060"/>
                </a:solidFill>
                <a:latin typeface="Times New Roman"/>
                <a:ea typeface="Times New Roman"/>
                <a:cs typeface="Times New Roman"/>
              </a:rPr>
              <a:t>ويقف الانسان </a:t>
            </a:r>
            <a:r>
              <a:rPr lang="ar-SA" dirty="0" smtClean="0">
                <a:solidFill>
                  <a:srgbClr val="002060"/>
                </a:solidFill>
                <a:latin typeface="Times New Roman"/>
                <a:ea typeface="Times New Roman"/>
                <a:cs typeface="Times New Roman"/>
              </a:rPr>
              <a:t>عاجزا </a:t>
            </a:r>
            <a:r>
              <a:rPr lang="ar-SA" dirty="0">
                <a:solidFill>
                  <a:srgbClr val="002060"/>
                </a:solidFill>
                <a:latin typeface="Times New Roman"/>
                <a:ea typeface="Times New Roman"/>
                <a:cs typeface="Times New Roman"/>
              </a:rPr>
              <a:t>في تقديم اي حلول </a:t>
            </a:r>
            <a:r>
              <a:rPr lang="ar-SA" dirty="0" smtClean="0">
                <a:solidFill>
                  <a:srgbClr val="002060"/>
                </a:solidFill>
                <a:latin typeface="Times New Roman"/>
                <a:ea typeface="Times New Roman"/>
                <a:cs typeface="Times New Roman"/>
              </a:rPr>
              <a:t>لإيقاف </a:t>
            </a:r>
            <a:r>
              <a:rPr lang="ar-SA" dirty="0">
                <a:solidFill>
                  <a:srgbClr val="002060"/>
                </a:solidFill>
                <a:latin typeface="Times New Roman"/>
                <a:ea typeface="Times New Roman"/>
                <a:cs typeface="Times New Roman"/>
              </a:rPr>
              <a:t>هذا التلوث وان هذا التلوث نجده متصلا بالتطور التكنلوجي من النشاطات الاشعاعية والنووية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endParaRPr lang="ar-IQ" dirty="0"/>
          </a:p>
        </p:txBody>
      </p:sp>
    </p:spTree>
    <p:extLst>
      <p:ext uri="{BB962C8B-B14F-4D97-AF65-F5344CB8AC3E}">
        <p14:creationId xmlns:p14="http://schemas.microsoft.com/office/powerpoint/2010/main" val="399230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26831"/>
            <a:ext cx="10515600" cy="5450132"/>
          </a:xfrm>
        </p:spPr>
        <p:txBody>
          <a:bodyPr>
            <a:normAutofit fontScale="70000" lnSpcReduction="20000"/>
          </a:bodyPr>
          <a:lstStyle/>
          <a:p>
            <a:pPr algn="just" rtl="1">
              <a:lnSpc>
                <a:spcPct val="113000"/>
              </a:lnSpc>
              <a:spcAft>
                <a:spcPts val="0"/>
              </a:spcAft>
            </a:pPr>
            <a:r>
              <a:rPr lang="ar-SA" dirty="0">
                <a:solidFill>
                  <a:srgbClr val="002060"/>
                </a:solidFill>
                <a:latin typeface="Times New Roman"/>
                <a:ea typeface="Times New Roman"/>
                <a:cs typeface="Times New Roman"/>
              </a:rPr>
              <a:t>ان الاصلاح لهذا النمط </a:t>
            </a:r>
            <a:r>
              <a:rPr lang="ar-SA" dirty="0" err="1" smtClean="0">
                <a:solidFill>
                  <a:srgbClr val="002060"/>
                </a:solidFill>
                <a:latin typeface="Times New Roman"/>
                <a:ea typeface="Times New Roman"/>
                <a:cs typeface="Times New Roman"/>
              </a:rPr>
              <a:t>التلوثي</a:t>
            </a:r>
            <a:r>
              <a:rPr lang="ar-SA" dirty="0" smtClean="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يحتاج الى سنوات طويلة ونفقات </a:t>
            </a:r>
            <a:r>
              <a:rPr lang="ar-SA" dirty="0" smtClean="0">
                <a:solidFill>
                  <a:srgbClr val="002060"/>
                </a:solidFill>
                <a:latin typeface="Times New Roman"/>
                <a:ea typeface="Times New Roman"/>
                <a:cs typeface="Times New Roman"/>
              </a:rPr>
              <a:t>باهظة </a:t>
            </a:r>
            <a:r>
              <a:rPr lang="ar-IQ" dirty="0">
                <a:solidFill>
                  <a:srgbClr val="002060"/>
                </a:solidFill>
                <a:latin typeface="Times New Roman"/>
                <a:ea typeface="Times New Roman"/>
                <a:cs typeface="Times New Roman"/>
              </a:rPr>
              <a:t>الثمن</a:t>
            </a:r>
            <a:r>
              <a:rPr lang="ar-SA" dirty="0">
                <a:solidFill>
                  <a:srgbClr val="002060"/>
                </a:solidFill>
                <a:latin typeface="Times New Roman"/>
                <a:ea typeface="Times New Roman"/>
                <a:cs typeface="Times New Roman"/>
              </a:rPr>
              <a:t> ، وان تأثيره يكون </a:t>
            </a:r>
            <a:r>
              <a:rPr lang="ar-IQ" dirty="0">
                <a:solidFill>
                  <a:srgbClr val="002060"/>
                </a:solidFill>
                <a:latin typeface="Times New Roman"/>
                <a:ea typeface="Times New Roman"/>
                <a:cs typeface="Times New Roman"/>
              </a:rPr>
              <a:t>على</a:t>
            </a:r>
            <a:r>
              <a:rPr lang="ar-SA" dirty="0">
                <a:solidFill>
                  <a:srgbClr val="002060"/>
                </a:solidFill>
                <a:latin typeface="Times New Roman"/>
                <a:ea typeface="Times New Roman"/>
                <a:cs typeface="Times New Roman"/>
              </a:rPr>
              <a:t> أجيال عديدة من البشر وعلى مدى الطويل المناسب للبشرية </a:t>
            </a:r>
            <a:r>
              <a:rPr lang="ar-SA" dirty="0" smtClean="0">
                <a:solidFill>
                  <a:srgbClr val="002060"/>
                </a:solidFill>
                <a:latin typeface="Times New Roman"/>
                <a:ea typeface="Times New Roman"/>
                <a:cs typeface="Times New Roman"/>
              </a:rPr>
              <a:t>وكذلك </a:t>
            </a:r>
            <a:r>
              <a:rPr lang="ar-SA" dirty="0">
                <a:solidFill>
                  <a:srgbClr val="002060"/>
                </a:solidFill>
                <a:latin typeface="Times New Roman"/>
                <a:ea typeface="Times New Roman"/>
                <a:cs typeface="Times New Roman"/>
              </a:rPr>
              <a:t>يهدد فرض معالجة التلوث مما يسبب ظهور أخطار </a:t>
            </a:r>
            <a:r>
              <a:rPr lang="ar-SA" dirty="0" smtClean="0">
                <a:solidFill>
                  <a:srgbClr val="002060"/>
                </a:solidFill>
                <a:latin typeface="Times New Roman"/>
                <a:ea typeface="Times New Roman"/>
                <a:cs typeface="Times New Roman"/>
              </a:rPr>
              <a:t>اجتماعية </a:t>
            </a:r>
            <a:r>
              <a:rPr lang="ar-SA" dirty="0">
                <a:solidFill>
                  <a:srgbClr val="002060"/>
                </a:solidFill>
                <a:latin typeface="Times New Roman"/>
                <a:ea typeface="Times New Roman"/>
                <a:cs typeface="Times New Roman"/>
              </a:rPr>
              <a:t>وسياسية من الصعب </a:t>
            </a:r>
            <a:r>
              <a:rPr lang="ar-IQ" dirty="0">
                <a:solidFill>
                  <a:srgbClr val="002060"/>
                </a:solidFill>
                <a:latin typeface="Times New Roman"/>
                <a:ea typeface="Times New Roman"/>
                <a:cs typeface="Times New Roman"/>
              </a:rPr>
              <a:t>تجاوزها</a:t>
            </a:r>
            <a:r>
              <a:rPr lang="ar-SA" dirty="0">
                <a:solidFill>
                  <a:srgbClr val="002060"/>
                </a:solidFill>
                <a:latin typeface="Times New Roman"/>
                <a:ea typeface="Times New Roman"/>
                <a:cs typeface="Times New Roman"/>
              </a:rPr>
              <a:t> ، لذا أصبح من الضروري تصنيف مصادر التلوث وهي على </a:t>
            </a:r>
            <a:r>
              <a:rPr lang="ar-IQ" dirty="0">
                <a:solidFill>
                  <a:srgbClr val="002060"/>
                </a:solidFill>
                <a:latin typeface="Times New Roman"/>
                <a:ea typeface="Times New Roman"/>
                <a:cs typeface="Times New Roman"/>
              </a:rPr>
              <a:t>نوعين</a:t>
            </a:r>
            <a:r>
              <a:rPr lang="ar-SA"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algn="r" rtl="1">
              <a:lnSpc>
                <a:spcPct val="113000"/>
              </a:lnSpc>
              <a:spcAft>
                <a:spcPts val="0"/>
              </a:spcAft>
            </a:pPr>
            <a:r>
              <a:rPr lang="en-GB" sz="3200" b="1" dirty="0">
                <a:solidFill>
                  <a:srgbClr val="002060"/>
                </a:solidFill>
                <a:latin typeface="Times New Roman"/>
                <a:ea typeface="Times New Roman"/>
                <a:cs typeface="Times New Roman"/>
              </a:rPr>
              <a:t>(1) </a:t>
            </a:r>
            <a:r>
              <a:rPr lang="ar-SA" sz="3200" b="1" dirty="0">
                <a:solidFill>
                  <a:srgbClr val="002060"/>
                </a:solidFill>
                <a:latin typeface="Times New Roman"/>
                <a:ea typeface="Times New Roman"/>
                <a:cs typeface="Times New Roman"/>
              </a:rPr>
              <a:t>مصدر طبيعي</a:t>
            </a:r>
            <a:r>
              <a:rPr lang="en-GB" sz="3200" b="1"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just" rtl="1">
              <a:lnSpc>
                <a:spcPct val="113000"/>
              </a:lnSpc>
              <a:spcAft>
                <a:spcPts val="0"/>
              </a:spcAft>
            </a:pPr>
            <a:r>
              <a:rPr lang="ar-SA" dirty="0">
                <a:solidFill>
                  <a:srgbClr val="002060"/>
                </a:solidFill>
                <a:latin typeface="Times New Roman"/>
                <a:ea typeface="Times New Roman"/>
                <a:cs typeface="Times New Roman"/>
              </a:rPr>
              <a:t>ويقصد به التلوث الذي ليس للإنسان اي دخل فيه ولا يمكنه السيطرة التامة عليه</a:t>
            </a:r>
            <a:r>
              <a:rPr lang="en-GB" dirty="0">
                <a:solidFill>
                  <a:srgbClr val="002060"/>
                </a:solidFill>
                <a:latin typeface="Times New Roman"/>
                <a:ea typeface="Times New Roman"/>
                <a:cs typeface="Times New Roman"/>
              </a:rPr>
              <a:t> , </a:t>
            </a:r>
            <a:r>
              <a:rPr lang="ar-SA" dirty="0">
                <a:solidFill>
                  <a:srgbClr val="002060"/>
                </a:solidFill>
                <a:latin typeface="Times New Roman"/>
                <a:ea typeface="Times New Roman"/>
                <a:cs typeface="Times New Roman"/>
              </a:rPr>
              <a:t>حيث ان الطبيعة عرضه الى التغير المستمر بسبب عدة عوامل ذاتية كالرياح والسيول والحرائق الغابات والبراكين وما تفرزه من ملوثات اهمها</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1- </a:t>
            </a:r>
            <a:r>
              <a:rPr lang="ar-SA" dirty="0">
                <a:solidFill>
                  <a:srgbClr val="002060"/>
                </a:solidFill>
                <a:latin typeface="Times New Roman"/>
                <a:ea typeface="Times New Roman"/>
                <a:cs typeface="Times New Roman"/>
              </a:rPr>
              <a:t>الدقائق في الهواء كدقائق التراب والرمال من الصحاري ودقائق الرماد والسخام الناتج عن الحرائق الطبيعية للغابات حيث تأثيراتها السلبية على صحة الانسان </a:t>
            </a:r>
            <a:r>
              <a:rPr lang="ar-IQ"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2- </a:t>
            </a:r>
            <a:r>
              <a:rPr lang="ar-SA" dirty="0">
                <a:solidFill>
                  <a:srgbClr val="002060"/>
                </a:solidFill>
                <a:latin typeface="Times New Roman"/>
                <a:ea typeface="Times New Roman"/>
                <a:cs typeface="Times New Roman"/>
              </a:rPr>
              <a:t>المواد العالقة كدقائق الطحن والتخزين</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في المياه الانهار وتأثيراتها السلبية على الثروة السمكية</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3- </a:t>
            </a:r>
            <a:r>
              <a:rPr lang="ar-SA" dirty="0">
                <a:solidFill>
                  <a:srgbClr val="002060"/>
                </a:solidFill>
                <a:latin typeface="Times New Roman"/>
                <a:ea typeface="Times New Roman"/>
                <a:cs typeface="Times New Roman"/>
              </a:rPr>
              <a:t>حالات التعرية للتربة</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والغطاء النباتي بسبب السيول الجارفة مما يؤثر على الكائنات الحية </a:t>
            </a:r>
            <a:r>
              <a:rPr lang="ar-IQ" dirty="0">
                <a:solidFill>
                  <a:srgbClr val="002060"/>
                </a:solidFill>
                <a:latin typeface="Times New Roman"/>
                <a:ea typeface="Times New Roman"/>
                <a:cs typeface="Times New Roman"/>
              </a:rPr>
              <a:t>.</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4- </a:t>
            </a:r>
            <a:r>
              <a:rPr lang="ar-SA" dirty="0">
                <a:solidFill>
                  <a:srgbClr val="002060"/>
                </a:solidFill>
                <a:latin typeface="Times New Roman"/>
                <a:ea typeface="Times New Roman"/>
                <a:cs typeface="Times New Roman"/>
              </a:rPr>
              <a:t>نتيجة العمليات التبخر في المناطق الحارة فأن تراكيز الاملاح سوف يزداد في المياه مما يزيد تملح المياه خاصة العذبة فيها</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IQ" dirty="0">
                <a:solidFill>
                  <a:srgbClr val="002060"/>
                </a:solidFill>
                <a:latin typeface="Times New Roman"/>
                <a:ea typeface="Times New Roman"/>
                <a:cs typeface="Times New Roman"/>
              </a:rPr>
              <a:t>5- ا</a:t>
            </a:r>
            <a:r>
              <a:rPr lang="ar-SA" dirty="0">
                <a:solidFill>
                  <a:srgbClr val="002060"/>
                </a:solidFill>
                <a:latin typeface="Times New Roman"/>
                <a:ea typeface="Times New Roman"/>
                <a:cs typeface="Times New Roman"/>
              </a:rPr>
              <a:t>لغازات السامة المنبعثة في البراكين او العيون الساخنة مثل غاز كبريتيد الهيدروجين وثاني اوكسيد الكبريت وغاز الميثان وغيرها</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فضلا" عن انبعاث المركبات </a:t>
            </a:r>
            <a:r>
              <a:rPr lang="ar-SA" dirty="0" smtClean="0">
                <a:solidFill>
                  <a:srgbClr val="002060"/>
                </a:solidFill>
                <a:latin typeface="Times New Roman"/>
                <a:ea typeface="Times New Roman"/>
                <a:cs typeface="Times New Roman"/>
              </a:rPr>
              <a:t>الهيدروكربونية </a:t>
            </a:r>
            <a:r>
              <a:rPr lang="ar-SA" dirty="0">
                <a:solidFill>
                  <a:srgbClr val="002060"/>
                </a:solidFill>
                <a:latin typeface="Times New Roman"/>
                <a:ea typeface="Times New Roman"/>
                <a:cs typeface="Times New Roman"/>
              </a:rPr>
              <a:t>وخامات المعادن الطبيعية لما لها من تأثير سام على الاحياء</a:t>
            </a:r>
            <a:r>
              <a:rPr lang="en-GB" dirty="0">
                <a:solidFill>
                  <a:srgbClr val="002060"/>
                </a:solidFill>
                <a:latin typeface="Times New Roman"/>
                <a:ea typeface="Times New Roman"/>
                <a:cs typeface="Times New Roman"/>
              </a:rPr>
              <a:t> </a:t>
            </a:r>
            <a:endParaRPr lang="en-US" sz="3200" dirty="0">
              <a:solidFill>
                <a:srgbClr val="002060"/>
              </a:solidFill>
              <a:latin typeface="Times New Roman"/>
              <a:ea typeface="Times New Roman"/>
              <a:cs typeface="Simplified Arabic"/>
            </a:endParaRPr>
          </a:p>
          <a:p>
            <a:pPr algn="r" rtl="1"/>
            <a:endParaRPr lang="ar-IQ" dirty="0">
              <a:solidFill>
                <a:srgbClr val="002060"/>
              </a:solidFill>
            </a:endParaRPr>
          </a:p>
        </p:txBody>
      </p:sp>
    </p:spTree>
    <p:extLst>
      <p:ext uri="{BB962C8B-B14F-4D97-AF65-F5344CB8AC3E}">
        <p14:creationId xmlns:p14="http://schemas.microsoft.com/office/powerpoint/2010/main" val="329953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8246" y="1043354"/>
            <a:ext cx="11512062" cy="5533292"/>
          </a:xfrm>
        </p:spPr>
        <p:txBody>
          <a:bodyPr>
            <a:normAutofit/>
          </a:bodyPr>
          <a:lstStyle/>
          <a:p>
            <a:pPr marL="0" indent="0" algn="just" rtl="1">
              <a:lnSpc>
                <a:spcPct val="113000"/>
              </a:lnSpc>
              <a:spcAft>
                <a:spcPts val="0"/>
              </a:spcAft>
              <a:buNone/>
            </a:pPr>
            <a:r>
              <a:rPr lang="en-GB" sz="3200" b="1" dirty="0" smtClean="0">
                <a:latin typeface="Times New Roman"/>
                <a:ea typeface="Times New Roman"/>
                <a:cs typeface="Times New Roman"/>
              </a:rPr>
              <a:t>(</a:t>
            </a:r>
            <a:r>
              <a:rPr lang="en-GB" sz="3200" b="1" dirty="0">
                <a:latin typeface="Times New Roman"/>
                <a:ea typeface="Times New Roman"/>
                <a:cs typeface="Times New Roman"/>
              </a:rPr>
              <a:t>2)</a:t>
            </a:r>
            <a:r>
              <a:rPr lang="ar-SA" sz="3200" b="1" dirty="0">
                <a:latin typeface="Times New Roman"/>
                <a:ea typeface="Times New Roman"/>
                <a:cs typeface="Times New Roman"/>
              </a:rPr>
              <a:t>مصدر البشري</a:t>
            </a:r>
            <a:r>
              <a:rPr lang="en-GB" sz="3200" b="1" dirty="0">
                <a:latin typeface="Times New Roman"/>
                <a:ea typeface="Times New Roman"/>
                <a:cs typeface="Times New Roman"/>
              </a:rPr>
              <a:t>:</a:t>
            </a:r>
            <a:endParaRPr lang="en-US" sz="3200" dirty="0">
              <a:latin typeface="Times New Roman"/>
              <a:ea typeface="Times New Roman"/>
              <a:cs typeface="Simplified Arabic"/>
            </a:endParaRPr>
          </a:p>
          <a:p>
            <a:pPr algn="just" rtl="1">
              <a:lnSpc>
                <a:spcPct val="113000"/>
              </a:lnSpc>
              <a:spcAft>
                <a:spcPts val="0"/>
              </a:spcAft>
            </a:pPr>
            <a:r>
              <a:rPr lang="ar-SA" dirty="0">
                <a:latin typeface="Times New Roman"/>
                <a:ea typeface="Times New Roman"/>
                <a:cs typeface="Times New Roman"/>
              </a:rPr>
              <a:t> </a:t>
            </a:r>
            <a:r>
              <a:rPr lang="ar-SA" sz="2200" dirty="0">
                <a:solidFill>
                  <a:srgbClr val="002060"/>
                </a:solidFill>
                <a:latin typeface="Times New Roman"/>
                <a:ea typeface="Times New Roman"/>
                <a:cs typeface="Times New Roman"/>
              </a:rPr>
              <a:t>ويقصد به التلوث الناتج عن ما تفرزه فعاليات الانسان وانشطته المختلفة من ملوثات الى البيئة ومنها</a:t>
            </a:r>
            <a:r>
              <a:rPr lang="en-GB" sz="2200" dirty="0">
                <a:solidFill>
                  <a:srgbClr val="002060"/>
                </a:solidFill>
                <a:latin typeface="Times New Roman"/>
                <a:ea typeface="Times New Roman"/>
                <a:cs typeface="Times New Roman"/>
              </a:rPr>
              <a:t>.</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ا- مياه الفضلات والمجاري من المناطق السكنية</a:t>
            </a:r>
            <a:r>
              <a:rPr lang="en-GB" sz="2200" dirty="0">
                <a:solidFill>
                  <a:srgbClr val="002060"/>
                </a:solidFill>
                <a:latin typeface="Times New Roman"/>
                <a:ea typeface="Times New Roman"/>
                <a:cs typeface="Times New Roman"/>
              </a:rPr>
              <a:t>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ب- المبيدات المستخدمة في دعم الانتاج الزراعي سواء كانت نباتية كالمحاصيل الحقلية او حيوانية كالدواجن والاغنام لمعالجة الآفات </a:t>
            </a:r>
            <a:r>
              <a:rPr lang="ar-IQ" sz="2200" dirty="0">
                <a:solidFill>
                  <a:srgbClr val="002060"/>
                </a:solidFill>
                <a:latin typeface="Times New Roman"/>
                <a:ea typeface="Times New Roman"/>
                <a:cs typeface="Times New Roman"/>
              </a:rPr>
              <a:t>المختلفة</a:t>
            </a:r>
            <a:r>
              <a:rPr lang="ar-SA" sz="2200" dirty="0">
                <a:solidFill>
                  <a:srgbClr val="002060"/>
                </a:solidFill>
                <a:latin typeface="Times New Roman"/>
                <a:ea typeface="Times New Roman"/>
                <a:cs typeface="Times New Roman"/>
              </a:rPr>
              <a:t>.</a:t>
            </a:r>
            <a:r>
              <a:rPr lang="en-GB" sz="2200" dirty="0">
                <a:solidFill>
                  <a:srgbClr val="002060"/>
                </a:solidFill>
                <a:latin typeface="Times New Roman"/>
                <a:ea typeface="Times New Roman"/>
                <a:cs typeface="Times New Roman"/>
              </a:rPr>
              <a:t>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ج- المواد الكيميائية الصناعية كالمنظفات والمذيبات والحوامض والمعادن الثقيلة </a:t>
            </a:r>
            <a:r>
              <a:rPr lang="ar-IQ" sz="2200" dirty="0">
                <a:solidFill>
                  <a:srgbClr val="002060"/>
                </a:solidFill>
                <a:latin typeface="Times New Roman"/>
                <a:ea typeface="Times New Roman"/>
                <a:cs typeface="Times New Roman"/>
              </a:rPr>
              <a:t>وغيرها</a:t>
            </a:r>
            <a:r>
              <a:rPr lang="ar-SA" sz="2200" dirty="0">
                <a:solidFill>
                  <a:srgbClr val="002060"/>
                </a:solidFill>
                <a:latin typeface="Times New Roman"/>
                <a:ea typeface="Times New Roman"/>
                <a:cs typeface="Times New Roman"/>
              </a:rPr>
              <a:t> ، وتشمل كذلك الفضلات الصناعية المختلفة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د- الملوثات الغازية المنبعثة من </a:t>
            </a:r>
            <a:r>
              <a:rPr lang="ar-IQ" sz="2200" dirty="0">
                <a:solidFill>
                  <a:srgbClr val="002060"/>
                </a:solidFill>
                <a:latin typeface="Times New Roman"/>
                <a:ea typeface="Times New Roman"/>
                <a:cs typeface="Times New Roman"/>
              </a:rPr>
              <a:t>أنشطة</a:t>
            </a:r>
            <a:r>
              <a:rPr lang="ar-SA" sz="2200" dirty="0">
                <a:solidFill>
                  <a:srgbClr val="002060"/>
                </a:solidFill>
                <a:latin typeface="Times New Roman"/>
                <a:ea typeface="Times New Roman"/>
                <a:cs typeface="Times New Roman"/>
              </a:rPr>
              <a:t> مختلفة كالنقل والمواصلات وحرق الفحم والنفط لإنتاج الطاقة وغيرها .</a:t>
            </a:r>
            <a:endParaRPr lang="en-US" sz="2200" dirty="0">
              <a:solidFill>
                <a:srgbClr val="002060"/>
              </a:solidFill>
              <a:latin typeface="Times New Roman"/>
              <a:ea typeface="Times New Roman"/>
              <a:cs typeface="Simplified Arabic"/>
            </a:endParaRPr>
          </a:p>
          <a:p>
            <a:pPr marL="0" indent="0" algn="just" rtl="1">
              <a:lnSpc>
                <a:spcPct val="113000"/>
              </a:lnSpc>
              <a:spcAft>
                <a:spcPts val="0"/>
              </a:spcAft>
              <a:buNone/>
            </a:pPr>
            <a:r>
              <a:rPr lang="ar-SA" sz="2200" dirty="0">
                <a:solidFill>
                  <a:srgbClr val="002060"/>
                </a:solidFill>
                <a:latin typeface="Times New Roman"/>
                <a:ea typeface="Times New Roman"/>
                <a:cs typeface="Times New Roman"/>
              </a:rPr>
              <a:t>هـ- النفايات الصلبة كالقمامة المنزلية والمخلفات الصناعية المختلفة وكذلك الزراعية كمجازر اللحوم مثلا</a:t>
            </a:r>
            <a:r>
              <a:rPr lang="ar-IQ" sz="2200" dirty="0">
                <a:solidFill>
                  <a:srgbClr val="002060"/>
                </a:solidFill>
                <a:latin typeface="Times New Roman"/>
                <a:ea typeface="Times New Roman"/>
                <a:cs typeface="Times New Roman"/>
              </a:rPr>
              <a:t>"</a:t>
            </a:r>
            <a:r>
              <a:rPr lang="en-GB" sz="2200" dirty="0">
                <a:solidFill>
                  <a:srgbClr val="002060"/>
                </a:solidFill>
                <a:latin typeface="Times New Roman"/>
                <a:ea typeface="Times New Roman"/>
                <a:cs typeface="Times New Roman"/>
              </a:rPr>
              <a:t>.</a:t>
            </a:r>
            <a:endParaRPr lang="en-US" sz="2200" dirty="0">
              <a:solidFill>
                <a:srgbClr val="002060"/>
              </a:solidFill>
              <a:latin typeface="Times New Roman"/>
              <a:ea typeface="Times New Roman"/>
              <a:cs typeface="Simplified Arabic"/>
            </a:endParaRPr>
          </a:p>
          <a:p>
            <a:pPr algn="r" rtl="1">
              <a:lnSpc>
                <a:spcPct val="113000"/>
              </a:lnSpc>
              <a:spcAft>
                <a:spcPts val="0"/>
              </a:spcAft>
            </a:pPr>
            <a:endParaRPr lang="en-US" sz="2200" dirty="0">
              <a:solidFill>
                <a:srgbClr val="002060"/>
              </a:solidFill>
              <a:latin typeface="Times New Roman"/>
              <a:ea typeface="Times New Roman"/>
              <a:cs typeface="Simplified Arabic"/>
            </a:endParaRPr>
          </a:p>
          <a:p>
            <a:pPr algn="r" rtl="1"/>
            <a:endParaRPr lang="ar-IQ" dirty="0"/>
          </a:p>
        </p:txBody>
      </p:sp>
    </p:spTree>
    <p:extLst>
      <p:ext uri="{BB962C8B-B14F-4D97-AF65-F5344CB8AC3E}">
        <p14:creationId xmlns:p14="http://schemas.microsoft.com/office/powerpoint/2010/main" val="372556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9230" y="1019909"/>
            <a:ext cx="10621107" cy="547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97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1078</TotalTime>
  <Words>844</Words>
  <Application>Microsoft Office PowerPoint</Application>
  <PresentationFormat>مخصص</PresentationFormat>
  <Paragraphs>45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                                                                                                                                             محاضرات في  التلوث البيئي  قسم الفيزياء- المرحلة الرابعة م. جاسم محمد عبد اللطيف      </vt:lpstr>
      <vt:lpstr>المحاضرة السادسة الفصل الثاني آثار التلوث</vt:lpstr>
      <vt:lpstr>ثانيا" :تركيبها الكيميائي :يمكن تقسيمها الى نوعين رئيسيين:-  (1) مواد عضوية :تشمل تلك المواد التي تكون غنية بالكلور مثل المبيدات الحشرات كالكلوردين والالدين ودي دي تي (DDT) . كما ان هناك مواد عضوية غنية بالفسفور تسمى مجموعة المبيدات الفسفورية مثل البراثيوم  ( (Parathionوالملاثيون(Malathion) وديبتيركسDipterex)  (وهذه المركبات تستعمل لإبادة الآفات الزراعية والأعشاب الضارة ولإبادة الحشرات التي تؤذي الانسان وتستعمل أيضاً للقضاء على القوارض والديدان الضارة المنزلية، اغلب مركباتها سائلة أو زيتية القوام قاتمة اللون تميل الى الاسوداد لها رائحة نفاذةوكريهة تذب في المذيبات العضوية، لكنها قابلة للذوبان في الماء ، التأثير السمي لها شديدة المية وخطورتها تكمن في تأثيرها على أنزيم الكولينستيراز(Cholinesterase)  والموجودة في الجسم وتثبيط عملها ، هذا التثبيط تزداد نسبته باستمرار التعرض لهذه المبيدات. وهناك مواد غنية بالمعادن  والنيكوتين مثل التبغ الذي يستخدم في السكائر.                                                                                                                                                                                                          (2)المواد الغير عضوية :قد تكون على هيئة ايونات موجبة مثل الزنك (Zn+ ) والنحاس (Cu+ ) والحديد(Fe++)  أو ايونات مثل النترات ( No-3) والفوسفات (PO4- ) وتكون غير ايونية مثل المعادن الثقيلة كالزئبق والرصاص والكادميوم والزرنيخ .  ثالثا :درجة تحللها :وتشمل نوعين هما  (1)قابلة للتحلل:  وهي المواد التي يمكن تحللها او تكسيرها في البيئة من قبل المحللات مثل البكتريا والفطريات ، وتكون عادة أقل خطورة في تلوث البيئة علما ان تأثيرها السلبي يزول حال تحللها بصورة كاملة من قبل الكائنات الدقيقة.  (2) غير قابلة للتحلل:  وهي تشمل مواد كيميائية وصناعية ذات تأثير تراكمي في البيئة ولا يمكن تحللها مثل مبيدات الحشرات ومبيدات الفطريات  ومواد بلاستيكية والنايلون وبعض المنظفات ، حيث انها تبقى عالقة في التربة فترات طويلة فد تصل الى خمسة عشر سنة. </vt:lpstr>
      <vt:lpstr>عرض تقديمي في PowerPoint</vt:lpstr>
      <vt:lpstr> خواص الملوثات (Properties of pollutants) </vt:lpstr>
      <vt:lpstr>مستويات التلوث (Pollution levels)</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120</cp:revision>
  <dcterms:created xsi:type="dcterms:W3CDTF">2018-10-15T14:00:14Z</dcterms:created>
  <dcterms:modified xsi:type="dcterms:W3CDTF">2019-12-30T19:33:02Z</dcterms:modified>
</cp:coreProperties>
</file>